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3"/>
  </p:notesMasterIdLst>
  <p:sldIdLst>
    <p:sldId id="256" r:id="rId2"/>
    <p:sldId id="257" r:id="rId3"/>
    <p:sldId id="274" r:id="rId4"/>
    <p:sldId id="268" r:id="rId5"/>
    <p:sldId id="271" r:id="rId6"/>
    <p:sldId id="298" r:id="rId7"/>
    <p:sldId id="300" r:id="rId8"/>
    <p:sldId id="299" r:id="rId9"/>
    <p:sldId id="297" r:id="rId10"/>
    <p:sldId id="302" r:id="rId11"/>
    <p:sldId id="269" r:id="rId12"/>
    <p:sldId id="276" r:id="rId13"/>
    <p:sldId id="275" r:id="rId14"/>
    <p:sldId id="277" r:id="rId15"/>
    <p:sldId id="278" r:id="rId16"/>
    <p:sldId id="279" r:id="rId17"/>
    <p:sldId id="283" r:id="rId18"/>
    <p:sldId id="284" r:id="rId19"/>
    <p:sldId id="285" r:id="rId20"/>
    <p:sldId id="286" r:id="rId21"/>
    <p:sldId id="287" r:id="rId22"/>
    <p:sldId id="270" r:id="rId23"/>
    <p:sldId id="272" r:id="rId24"/>
    <p:sldId id="273" r:id="rId25"/>
    <p:sldId id="292" r:id="rId26"/>
    <p:sldId id="291" r:id="rId27"/>
    <p:sldId id="301" r:id="rId28"/>
    <p:sldId id="293" r:id="rId29"/>
    <p:sldId id="294" r:id="rId30"/>
    <p:sldId id="296" r:id="rId31"/>
    <p:sldId id="267" r:id="rId32"/>
  </p:sldIdLst>
  <p:sldSz cx="12192000" cy="6858000"/>
  <p:notesSz cx="6858000" cy="9144000"/>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ON N" initials="S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8" autoAdjust="0"/>
    <p:restoredTop sz="94660"/>
  </p:normalViewPr>
  <p:slideViewPr>
    <p:cSldViewPr snapToGrid="0">
      <p:cViewPr varScale="1">
        <p:scale>
          <a:sx n="51" d="100"/>
          <a:sy n="51" d="100"/>
        </p:scale>
        <p:origin x="922" y="77"/>
      </p:cViewPr>
      <p:guideLst>
        <p:guide orient="horz" pos="2160"/>
        <p:guide pos="383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56545ae8036f2722" providerId="LiveId" clId="{19F187AC-A26D-46BC-BD4F-793AE819A38B}"/>
    <pc:docChg chg="modSld">
      <pc:chgData name="" userId="56545ae8036f2722" providerId="LiveId" clId="{19F187AC-A26D-46BC-BD4F-793AE819A38B}" dt="2023-04-19T16:54:45.675" v="1" actId="20577"/>
      <pc:docMkLst>
        <pc:docMk/>
      </pc:docMkLst>
      <pc:sldChg chg="modSp">
        <pc:chgData name="" userId="56545ae8036f2722" providerId="LiveId" clId="{19F187AC-A26D-46BC-BD4F-793AE819A38B}" dt="2023-04-19T16:54:45.675" v="1" actId="20577"/>
        <pc:sldMkLst>
          <pc:docMk/>
          <pc:sldMk cId="0" sldId="256"/>
        </pc:sldMkLst>
        <pc:spChg chg="mod">
          <ac:chgData name="" userId="56545ae8036f2722" providerId="LiveId" clId="{19F187AC-A26D-46BC-BD4F-793AE819A38B}" dt="2023-04-19T16:54:45.675" v="1" actId="20577"/>
          <ac:spMkLst>
            <pc:docMk/>
            <pc:sldMk cId="0" sldId="256"/>
            <ac:spMk id="14" creationId="{00000000-0000-0000-0000-000000000000}"/>
          </ac:spMkLst>
        </pc:spChg>
      </pc:sldChg>
    </pc:docChg>
  </pc:docChgLst>
  <pc:docChgLst>
    <pc:chgData userId="56545ae8036f2722" providerId="LiveId" clId="{0B246DFC-3A1A-4B88-813D-FFD869D47BBC}"/>
    <pc:docChg chg="delSld modSld">
      <pc:chgData name="" userId="56545ae8036f2722" providerId="LiveId" clId="{0B246DFC-3A1A-4B88-813D-FFD869D47BBC}" dt="2023-06-06T12:45:31.941" v="4" actId="20577"/>
      <pc:docMkLst>
        <pc:docMk/>
      </pc:docMkLst>
      <pc:sldChg chg="modSp">
        <pc:chgData name="" userId="56545ae8036f2722" providerId="LiveId" clId="{0B246DFC-3A1A-4B88-813D-FFD869D47BBC}" dt="2023-06-06T12:45:31.941" v="4" actId="20577"/>
        <pc:sldMkLst>
          <pc:docMk/>
          <pc:sldMk cId="0" sldId="256"/>
        </pc:sldMkLst>
        <pc:spChg chg="mod">
          <ac:chgData name="" userId="56545ae8036f2722" providerId="LiveId" clId="{0B246DFC-3A1A-4B88-813D-FFD869D47BBC}" dt="2023-06-06T12:45:31.941" v="4" actId="20577"/>
          <ac:spMkLst>
            <pc:docMk/>
            <pc:sldMk cId="0" sldId="256"/>
            <ac:spMk id="14" creationId="{00000000-0000-0000-0000-000000000000}"/>
          </ac:spMkLst>
        </pc:spChg>
      </pc:sldChg>
      <pc:sldChg chg="del">
        <pc:chgData name="" userId="56545ae8036f2722" providerId="LiveId" clId="{0B246DFC-3A1A-4B88-813D-FFD869D47BBC}" dt="2023-06-06T12:44:55.448" v="0" actId="2696"/>
        <pc:sldMkLst>
          <pc:docMk/>
          <pc:sldMk cId="0" sldId="266"/>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06:58:30.908"/>
    </inkml:context>
    <inkml:brush xml:id="br0">
      <inkml:brushProperty name="width" value="0.05" units="cm"/>
      <inkml:brushProperty name="height" value="0.05" units="cm"/>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06:58:30.908"/>
    </inkml:context>
    <inkml:brush xml:id="br0">
      <inkml:brushProperty name="width" value="0.05" units="cm"/>
      <inkml:brushProperty name="height" value="0.05" units="cm"/>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E7BB73-B25F-46E1-94C2-D4933D60B905}" type="datetime1">
              <a:rPr lang="en-IN" smtClean="0"/>
              <a:t>06-06-2023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64EC57-331A-434C-A52C-990765F135F8}" type="slidenum">
              <a:rPr lang="en-IN" smtClean="0"/>
              <a:t>‹#›</a:t>
            </a:fld>
            <a:endParaRPr lang="en-IN"/>
          </a:p>
        </p:txBody>
      </p:sp>
    </p:spTree>
    <p:extLst>
      <p:ext uri="{BB962C8B-B14F-4D97-AF65-F5344CB8AC3E}">
        <p14:creationId xmlns:p14="http://schemas.microsoft.com/office/powerpoint/2010/main" val="48818819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BBE7BB73-B25F-46E1-94C2-D4933D60B905}" type="datetime1">
              <a:rPr lang="en-IN" smtClean="0"/>
              <a:t>06-06-2023</a:t>
            </a:fld>
            <a:endParaRPr lang="en-IN"/>
          </a:p>
        </p:txBody>
      </p:sp>
      <p:sp>
        <p:nvSpPr>
          <p:cNvPr id="5" name="Slide Number Placeholder 4"/>
          <p:cNvSpPr>
            <a:spLocks noGrp="1"/>
          </p:cNvSpPr>
          <p:nvPr>
            <p:ph type="sldNum" sz="quarter" idx="11"/>
          </p:nvPr>
        </p:nvSpPr>
        <p:spPr/>
        <p:txBody>
          <a:bodyPr/>
          <a:lstStyle/>
          <a:p>
            <a:fld id="{2264EC57-331A-434C-A52C-990765F135F8}" type="slidenum">
              <a:rPr lang="en-IN" smtClean="0"/>
              <a:t>1</a:t>
            </a:fld>
            <a:endParaRPr lang="en-IN"/>
          </a:p>
        </p:txBody>
      </p:sp>
    </p:spTree>
    <p:extLst>
      <p:ext uri="{BB962C8B-B14F-4D97-AF65-F5344CB8AC3E}">
        <p14:creationId xmlns:p14="http://schemas.microsoft.com/office/powerpoint/2010/main" val="395571073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23C210-7815-4F88-8EB1-2083CF22A32D}" type="datetime1">
              <a:rPr lang="en-IN" smtClean="0"/>
              <a:t>06-06-2023</a:t>
            </a:fld>
            <a:endParaRPr lang="en-US" dirty="0"/>
          </a:p>
        </p:txBody>
      </p:sp>
      <p:sp>
        <p:nvSpPr>
          <p:cNvPr id="5" name="Footer Placeholder 4"/>
          <p:cNvSpPr>
            <a:spLocks noGrp="1"/>
          </p:cNvSpPr>
          <p:nvPr>
            <p:ph type="ftr" sz="quarter" idx="11"/>
          </p:nvPr>
        </p:nvSpPr>
        <p:spPr/>
        <p:txBody>
          <a:bodyPr/>
          <a:lstStyle/>
          <a:p>
            <a:r>
              <a:rPr lang="en-US"/>
              <a:t>MINI  PROJECT (2020-21) , DEPARTMENT OF ECE, Anurag University</a:t>
            </a:r>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57F1E4F-1CFF-5643-939E-217C01CDF56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4647C-1C45-4B56-943F-EF83EC6892E2}" type="datetime1">
              <a:rPr lang="en-IN" smtClean="0"/>
              <a:t>06-06-2023</a:t>
            </a:fld>
            <a:endParaRPr lang="en-US" dirty="0"/>
          </a:p>
        </p:txBody>
      </p:sp>
      <p:sp>
        <p:nvSpPr>
          <p:cNvPr id="5" name="Footer Placeholder 4"/>
          <p:cNvSpPr>
            <a:spLocks noGrp="1"/>
          </p:cNvSpPr>
          <p:nvPr>
            <p:ph type="ftr" sz="quarter" idx="11"/>
          </p:nvPr>
        </p:nvSpPr>
        <p:spPr/>
        <p:txBody>
          <a:bodyPr/>
          <a:lstStyle/>
          <a:p>
            <a:r>
              <a:rPr lang="en-US"/>
              <a:t>MINI  PROJECT (2020-21) , DEPARTMENT OF ECE, Anurag University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E8BD95-E9A3-4518-B07C-CE2F59315762}" type="datetime1">
              <a:rPr lang="en-IN" smtClean="0"/>
              <a:t>06-06-2023</a:t>
            </a:fld>
            <a:endParaRPr lang="en-US" dirty="0"/>
          </a:p>
        </p:txBody>
      </p:sp>
      <p:sp>
        <p:nvSpPr>
          <p:cNvPr id="5" name="Footer Placeholder 4"/>
          <p:cNvSpPr>
            <a:spLocks noGrp="1"/>
          </p:cNvSpPr>
          <p:nvPr>
            <p:ph type="ftr" sz="quarter" idx="11"/>
          </p:nvPr>
        </p:nvSpPr>
        <p:spPr/>
        <p:txBody>
          <a:bodyPr/>
          <a:lstStyle/>
          <a:p>
            <a:r>
              <a:rPr lang="en-US"/>
              <a:t>MINI  PROJECT (2020-21) , DEPARTMENT OF ECE, Anurag University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D9AF09-A4C0-43F2-ACC3-E7D7A34DE395}" type="datetime1">
              <a:rPr lang="en-IN" smtClean="0"/>
              <a:t>06-06-2023</a:t>
            </a:fld>
            <a:endParaRPr lang="en-US" dirty="0"/>
          </a:p>
        </p:txBody>
      </p:sp>
      <p:sp>
        <p:nvSpPr>
          <p:cNvPr id="5" name="Footer Placeholder 4"/>
          <p:cNvSpPr>
            <a:spLocks noGrp="1"/>
          </p:cNvSpPr>
          <p:nvPr>
            <p:ph type="ftr" sz="quarter" idx="11"/>
          </p:nvPr>
        </p:nvSpPr>
        <p:spPr/>
        <p:txBody>
          <a:bodyPr/>
          <a:lstStyle/>
          <a:p>
            <a:r>
              <a:rPr lang="en-US"/>
              <a:t>MINI  PROJECT (2020-21) , DEPARTMENT OF ECE, Anurag University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515CD2D4-71EF-4D24-90F8-074F05671269}" type="datetime1">
              <a:rPr lang="en-IN" smtClean="0"/>
              <a:t>06-06-2023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a:t>MINI  PROJECT (2020-21) , DEPARTMENT OF ECE, Anurag University</a:t>
            </a:r>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57F1E4F-1CFF-5643-939E-217C01CDF56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E2DC5D-0238-4D28-AF99-CFE82DF93DC8}" type="datetime1">
              <a:rPr lang="en-IN" smtClean="0"/>
              <a:t>06-06-2023</a:t>
            </a:fld>
            <a:endParaRPr lang="en-US" dirty="0"/>
          </a:p>
        </p:txBody>
      </p:sp>
      <p:sp>
        <p:nvSpPr>
          <p:cNvPr id="6" name="Footer Placeholder 5"/>
          <p:cNvSpPr>
            <a:spLocks noGrp="1"/>
          </p:cNvSpPr>
          <p:nvPr>
            <p:ph type="ftr" sz="quarter" idx="11"/>
          </p:nvPr>
        </p:nvSpPr>
        <p:spPr/>
        <p:txBody>
          <a:bodyPr/>
          <a:lstStyle/>
          <a:p>
            <a:r>
              <a:rPr lang="en-US"/>
              <a:t>MINI  PROJECT (2020-21) , DEPARTMENT OF ECE, Anurag University</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21EF44-859D-4B6B-A214-379A15662FDA}" type="datetime1">
              <a:rPr lang="en-IN" smtClean="0"/>
              <a:t>06-06-2023</a:t>
            </a:fld>
            <a:endParaRPr lang="en-US" dirty="0"/>
          </a:p>
        </p:txBody>
      </p:sp>
      <p:sp>
        <p:nvSpPr>
          <p:cNvPr id="8" name="Footer Placeholder 7"/>
          <p:cNvSpPr>
            <a:spLocks noGrp="1"/>
          </p:cNvSpPr>
          <p:nvPr>
            <p:ph type="ftr" sz="quarter" idx="11"/>
          </p:nvPr>
        </p:nvSpPr>
        <p:spPr/>
        <p:txBody>
          <a:bodyPr/>
          <a:lstStyle/>
          <a:p>
            <a:r>
              <a:rPr lang="en-US"/>
              <a:t>MINI  PROJECT (2020-21) , DEPARTMENT OF ECE, Anurag University</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F85F28-C76F-4B43-A671-E597678A550A}" type="datetime1">
              <a:rPr lang="en-IN" smtClean="0"/>
              <a:t>06-06-2023</a:t>
            </a:fld>
            <a:endParaRPr lang="en-US" dirty="0"/>
          </a:p>
        </p:txBody>
      </p:sp>
      <p:sp>
        <p:nvSpPr>
          <p:cNvPr id="4" name="Footer Placeholder 3"/>
          <p:cNvSpPr>
            <a:spLocks noGrp="1"/>
          </p:cNvSpPr>
          <p:nvPr>
            <p:ph type="ftr" sz="quarter" idx="11"/>
          </p:nvPr>
        </p:nvSpPr>
        <p:spPr/>
        <p:txBody>
          <a:bodyPr/>
          <a:lstStyle/>
          <a:p>
            <a:r>
              <a:rPr lang="en-US"/>
              <a:t>MINI  PROJECT (2020-21) , DEPARTMENT OF ECE, Anurag University</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5EF104-8A10-41F7-8AA8-8BD3B038634A}" type="datetime1">
              <a:rPr lang="en-IN" smtClean="0"/>
              <a:t>06-06-2023</a:t>
            </a:fld>
            <a:endParaRPr lang="en-US" dirty="0"/>
          </a:p>
        </p:txBody>
      </p:sp>
      <p:sp>
        <p:nvSpPr>
          <p:cNvPr id="3" name="Footer Placeholder 2"/>
          <p:cNvSpPr>
            <a:spLocks noGrp="1"/>
          </p:cNvSpPr>
          <p:nvPr>
            <p:ph type="ftr" sz="quarter" idx="11"/>
          </p:nvPr>
        </p:nvSpPr>
        <p:spPr/>
        <p:txBody>
          <a:bodyPr/>
          <a:lstStyle/>
          <a:p>
            <a:r>
              <a:rPr lang="en-US"/>
              <a:t>MINI  PROJECT (2020-21) , DEPARTMENT OF ECE, Anurag University</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AC6F22E-A732-4A4C-A999-3A1E113CCF81}" type="datetime1">
              <a:rPr lang="en-IN" smtClean="0"/>
              <a:t>06-06-2023</a:t>
            </a:fld>
            <a:endParaRPr lang="en-US" dirty="0"/>
          </a:p>
        </p:txBody>
      </p:sp>
      <p:sp>
        <p:nvSpPr>
          <p:cNvPr id="6" name="Footer Placeholder 5"/>
          <p:cNvSpPr>
            <a:spLocks noGrp="1"/>
          </p:cNvSpPr>
          <p:nvPr>
            <p:ph type="ftr" sz="quarter" idx="11"/>
          </p:nvPr>
        </p:nvSpPr>
        <p:spPr/>
        <p:txBody>
          <a:bodyPr/>
          <a:lstStyle/>
          <a:p>
            <a:r>
              <a:rPr lang="en-US"/>
              <a:t>MINI  PROJECT (2020-21) , DEPARTMENT OF ECE, Anurag University</a:t>
            </a:r>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C238601-D1ED-45D2-ABB0-A19F5714B6C0}" type="datetime1">
              <a:rPr lang="en-IN" smtClean="0"/>
              <a:t>06-06-2023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9E94065-586E-40BD-9058-8EDCC0870A59}" type="datetime1">
              <a:rPr lang="en-IN" smtClean="0"/>
              <a:t>06-06-2023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a:t>MINI  PROJECT (2020-21) , DEPARTMENT OF ECE, Anurag University</a:t>
            </a:r>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57F1E4F-1CFF-5643-939E-217C01CDF56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3.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ustomXml" Target="../ink/ink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a:xfrm>
            <a:off x="253809" y="6406023"/>
            <a:ext cx="6327648" cy="365125"/>
          </a:xfrm>
        </p:spPr>
        <p:txBody>
          <a:bodyPr>
            <a:normAutofit/>
          </a:bodyPr>
          <a:lstStyle/>
          <a:p>
            <a:endParaRPr lang="en-IN" altLang="en-US" sz="1200" b="1" dirty="0">
              <a:latin typeface="Times New Roman" panose="02020603050405020304" pitchFamily="18" charset="0"/>
              <a:cs typeface="Times New Roman" panose="02020603050405020304" pitchFamily="18" charset="0"/>
            </a:endParaRPr>
          </a:p>
        </p:txBody>
      </p:sp>
      <p:sp>
        <p:nvSpPr>
          <p:cNvPr id="17" name="Slide Number Placeholder 16"/>
          <p:cNvSpPr>
            <a:spLocks noGrp="1"/>
          </p:cNvSpPr>
          <p:nvPr>
            <p:ph type="sldNum" sz="quarter" idx="12"/>
          </p:nvPr>
        </p:nvSpPr>
        <p:spPr/>
        <p:txBody>
          <a:bodyPr/>
          <a:lstStyle/>
          <a:p>
            <a:fld id="{D57F1E4F-1CFF-5643-939E-217C01CDF565}" type="slidenum">
              <a:rPr lang="en-US" smtClean="0"/>
              <a:t>1</a:t>
            </a:fld>
            <a:endParaRPr lang="en-US" dirty="0">
              <a:gradFill>
                <a:gsLst>
                  <a:gs pos="0">
                    <a:srgbClr val="007BD3"/>
                  </a:gs>
                  <a:gs pos="100000">
                    <a:srgbClr val="034373"/>
                  </a:gs>
                </a:gsLst>
                <a:lin scaled="0"/>
              </a:gradFill>
            </a:endParaRPr>
          </a:p>
        </p:txBody>
      </p:sp>
      <p:sp>
        <p:nvSpPr>
          <p:cNvPr id="14" name="Content Placeholder 13"/>
          <p:cNvSpPr>
            <a:spLocks noGrp="1"/>
          </p:cNvSpPr>
          <p:nvPr>
            <p:ph sz="half" idx="4294967295"/>
          </p:nvPr>
        </p:nvSpPr>
        <p:spPr>
          <a:xfrm>
            <a:off x="6081167" y="1768838"/>
            <a:ext cx="4632325" cy="2277439"/>
          </a:xfrm>
        </p:spPr>
        <p:txBody>
          <a:bodyPr>
            <a:normAutofit/>
          </a:bodyPr>
          <a:lstStyle/>
          <a:p>
            <a:pPr marL="0" indent="0" algn="ctr">
              <a:buNone/>
            </a:pPr>
            <a:r>
              <a:rPr lang="en-US" sz="2400" b="1" dirty="0">
                <a:solidFill>
                  <a:srgbClr val="0070C0"/>
                </a:solidFill>
                <a:latin typeface="Times New Roman" panose="02020603050405020304" pitchFamily="18" charset="0"/>
                <a:cs typeface="Times New Roman" panose="02020603050405020304" pitchFamily="18" charset="0"/>
              </a:rPr>
              <a:t>Presented by</a:t>
            </a:r>
          </a:p>
          <a:p>
            <a:pPr marL="0" indent="0">
              <a:buNone/>
            </a:pPr>
            <a:r>
              <a:rPr lang="en-US" b="1" dirty="0">
                <a:latin typeface="Times New Roman" panose="02020603050405020304" pitchFamily="18" charset="0"/>
                <a:cs typeface="Times New Roman" panose="02020603050405020304" pitchFamily="18" charset="0"/>
              </a:rPr>
              <a:t>Batch Number: 18</a:t>
            </a:r>
          </a:p>
          <a:p>
            <a:pPr marL="0" indent="0">
              <a:buNone/>
            </a:pPr>
            <a:r>
              <a:rPr lang="en-US" b="1" dirty="0">
                <a:latin typeface="Times New Roman" panose="02020603050405020304" pitchFamily="18" charset="0"/>
                <a:cs typeface="Times New Roman" panose="02020603050405020304" pitchFamily="18" charset="0"/>
              </a:rPr>
              <a:t>Y. SAI NITHIN 19311A12F7</a:t>
            </a:r>
          </a:p>
          <a:p>
            <a:pPr marL="0" indent="0">
              <a:buNone/>
            </a:pPr>
            <a:r>
              <a:rPr lang="en-US" b="1">
                <a:latin typeface="Times New Roman" panose="02020603050405020304" pitchFamily="18" charset="0"/>
                <a:cs typeface="Times New Roman" panose="02020603050405020304" pitchFamily="18" charset="0"/>
              </a:rPr>
              <a:t>B. </a:t>
            </a:r>
            <a:r>
              <a:rPr lang="en-US" b="1" dirty="0">
                <a:latin typeface="Times New Roman" panose="02020603050405020304" pitchFamily="18" charset="0"/>
                <a:cs typeface="Times New Roman" panose="02020603050405020304" pitchFamily="18" charset="0"/>
              </a:rPr>
              <a:t>GURU RAGHAV 19311A12F8</a:t>
            </a:r>
          </a:p>
          <a:p>
            <a:pPr marL="0" indent="0">
              <a:buNone/>
            </a:pPr>
            <a:r>
              <a:rPr lang="en-US" b="1" dirty="0">
                <a:latin typeface="Times New Roman" panose="02020603050405020304" pitchFamily="18" charset="0"/>
                <a:cs typeface="Times New Roman" panose="02020603050405020304" pitchFamily="18" charset="0"/>
              </a:rPr>
              <a:t>T. SAI KUMAR 19311A12G1</a:t>
            </a:r>
          </a:p>
          <a:p>
            <a:pPr marL="0" indent="0" algn="ctr">
              <a:buNone/>
            </a:pPr>
            <a:endParaRPr lang="en-US" dirty="0">
              <a:latin typeface="Times New Roman" panose="02020603050405020304" pitchFamily="18" charset="0"/>
              <a:cs typeface="Times New Roman" panose="02020603050405020304" pitchFamily="18" charset="0"/>
            </a:endParaRPr>
          </a:p>
          <a:p>
            <a:endParaRPr lang="en-IN" dirty="0"/>
          </a:p>
        </p:txBody>
      </p:sp>
      <p:sp>
        <p:nvSpPr>
          <p:cNvPr id="10" name="Content Placeholder 9"/>
          <p:cNvSpPr>
            <a:spLocks noGrp="1"/>
          </p:cNvSpPr>
          <p:nvPr>
            <p:ph sz="quarter" idx="4294967295"/>
          </p:nvPr>
        </p:nvSpPr>
        <p:spPr>
          <a:xfrm>
            <a:off x="6081167" y="4730708"/>
            <a:ext cx="4632325" cy="1542076"/>
          </a:xfrm>
        </p:spPr>
        <p:txBody>
          <a:bodyPr>
            <a:normAutofit/>
          </a:bodyPr>
          <a:lstStyle/>
          <a:p>
            <a:pPr marL="0" indent="0" algn="ctr">
              <a:buNone/>
            </a:pPr>
            <a:r>
              <a:rPr lang="en-US" sz="2400" b="1" dirty="0">
                <a:solidFill>
                  <a:srgbClr val="0070C0"/>
                </a:solidFill>
                <a:latin typeface="Times New Roman" panose="02020603050405020304" pitchFamily="18" charset="0"/>
                <a:cs typeface="Times New Roman" panose="02020603050405020304" pitchFamily="18" charset="0"/>
              </a:rPr>
              <a:t>Under the </a:t>
            </a:r>
            <a:r>
              <a:rPr lang="en-IN" altLang="en-US" sz="2400" b="1" dirty="0">
                <a:solidFill>
                  <a:srgbClr val="0070C0"/>
                </a:solidFill>
                <a:latin typeface="Times New Roman" panose="02020603050405020304" pitchFamily="18" charset="0"/>
                <a:cs typeface="Times New Roman" panose="02020603050405020304" pitchFamily="18" charset="0"/>
              </a:rPr>
              <a:t>guidance</a:t>
            </a:r>
            <a:r>
              <a:rPr lang="en-US" sz="2400" b="1" dirty="0">
                <a:solidFill>
                  <a:srgbClr val="0070C0"/>
                </a:solidFill>
                <a:latin typeface="Times New Roman" panose="02020603050405020304" pitchFamily="18" charset="0"/>
                <a:cs typeface="Times New Roman" panose="02020603050405020304" pitchFamily="18" charset="0"/>
              </a:rPr>
              <a:t> of </a:t>
            </a:r>
          </a:p>
          <a:p>
            <a:pPr marL="0" indent="0" algn="ctr">
              <a:buNone/>
            </a:pPr>
            <a:r>
              <a:rPr lang="en-US" sz="2400" b="1" dirty="0">
                <a:latin typeface="Times New Roman" panose="02020603050405020304" pitchFamily="18" charset="0"/>
                <a:cs typeface="Times New Roman" panose="02020603050405020304" pitchFamily="18" charset="0"/>
              </a:rPr>
              <a:t>Dr. M Sreenivas</a:t>
            </a:r>
          </a:p>
          <a:p>
            <a:pPr marL="0" indent="0" algn="ctr">
              <a:buNone/>
            </a:pPr>
            <a:r>
              <a:rPr lang="en-IN" sz="2000" b="1" i="0" dirty="0">
                <a:effectLst/>
                <a:latin typeface="Times New Roman" panose="02020603050405020304" pitchFamily="18" charset="0"/>
                <a:cs typeface="Times New Roman" panose="02020603050405020304" pitchFamily="18" charset="0"/>
              </a:rPr>
              <a:t>Associate Professor</a:t>
            </a:r>
            <a:endParaRPr lang="en-US" sz="2400" b="1" dirty="0">
              <a:latin typeface="Times New Roman" panose="02020603050405020304" pitchFamily="18" charset="0"/>
              <a:cs typeface="Times New Roman" panose="02020603050405020304" pitchFamily="18" charset="0"/>
            </a:endParaRPr>
          </a:p>
          <a:p>
            <a:pPr marL="0" indent="0">
              <a:buNone/>
            </a:pPr>
            <a:endParaRPr lang="en-US" sz="2400" dirty="0"/>
          </a:p>
        </p:txBody>
      </p:sp>
      <p:sp>
        <p:nvSpPr>
          <p:cNvPr id="2" name="Rectangle 16"/>
          <p:cNvSpPr>
            <a:spLocks noGrp="1" noRot="1" noChangeAspect="1" noMove="1" noResize="1" noEditPoints="1" noAdjustHandles="1" noChangeArrowheads="1" noChangeShapeType="1" noTextEdit="1"/>
          </p:cNvSpPr>
          <p:nvPr/>
        </p:nvSpPr>
        <p:spPr>
          <a:xfrm>
            <a:off x="0" y="-635"/>
            <a:ext cx="12190095" cy="1275080"/>
          </a:xfrm>
          <a:prstGeom prst="rect">
            <a:avLst/>
          </a:prstGeom>
          <a:solidFill>
            <a:srgbClr val="00206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 name="AutoShape 2" descr="DEP_ECE | NSS College of Engineer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b="17484"/>
          <a:stretch/>
        </p:blipFill>
        <p:spPr>
          <a:xfrm>
            <a:off x="-1270" y="1240994"/>
            <a:ext cx="5501317" cy="2812391"/>
          </a:xfrm>
          <a:prstGeom prst="rect">
            <a:avLst/>
          </a:prstGeom>
        </p:spPr>
      </p:pic>
      <p:sp>
        <p:nvSpPr>
          <p:cNvPr id="13" name="Title 1"/>
          <p:cNvSpPr txBox="1">
            <a:spLocks/>
          </p:cNvSpPr>
          <p:nvPr/>
        </p:nvSpPr>
        <p:spPr>
          <a:xfrm>
            <a:off x="-1270" y="384510"/>
            <a:ext cx="10713494" cy="889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3600" b="1" dirty="0">
                <a:solidFill>
                  <a:schemeClr val="bg1"/>
                </a:solidFill>
                <a:latin typeface="Times New Roman" panose="02020603050405020304" pitchFamily="18" charset="0"/>
                <a:ea typeface="Calibri"/>
                <a:cs typeface="Times New Roman" panose="02020603050405020304" pitchFamily="18" charset="0"/>
                <a:sym typeface="Calibri"/>
              </a:rPr>
              <a:t>Detection Of Cyberbullying using      </a:t>
            </a:r>
          </a:p>
          <a:p>
            <a:pPr algn="ctr"/>
            <a:r>
              <a:rPr lang="en-US" sz="3600" b="1" cap="none" dirty="0">
                <a:solidFill>
                  <a:schemeClr val="bg1"/>
                </a:solidFill>
                <a:latin typeface="Times New Roman" panose="02020603050405020304" pitchFamily="18" charset="0"/>
                <a:ea typeface="Calibri"/>
                <a:cs typeface="Times New Roman" panose="02020603050405020304" pitchFamily="18" charset="0"/>
                <a:sym typeface="Calibri"/>
              </a:rPr>
              <a:t>XG BOOST ALGORITHM</a:t>
            </a:r>
            <a:endParaRPr lang="en-US" sz="3600" b="1"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a:p>
            <a:pPr algn="ctr"/>
            <a:endParaRPr lang="en-IN" sz="3600" cap="none" dirty="0">
              <a:ln>
                <a:solidFill>
                  <a:schemeClr val="bg1"/>
                </a:solidFill>
              </a:ln>
              <a:solidFill>
                <a:schemeClr val="bg1"/>
              </a:solidFill>
              <a:latin typeface="Times New Roman" panose="02020603050405020304" pitchFamily="18" charset="0"/>
              <a:cs typeface="Times New Roman" panose="02020603050405020304" pitchFamily="18" charset="0"/>
              <a:sym typeface="+mn-ea"/>
            </a:endParaRPr>
          </a:p>
        </p:txBody>
      </p:sp>
      <p:sp>
        <p:nvSpPr>
          <p:cNvPr id="4" name="Rectangle 3"/>
          <p:cNvSpPr/>
          <p:nvPr/>
        </p:nvSpPr>
        <p:spPr>
          <a:xfrm>
            <a:off x="155574" y="4903208"/>
            <a:ext cx="5194347" cy="646331"/>
          </a:xfrm>
          <a:prstGeom prst="rect">
            <a:avLst/>
          </a:prstGeom>
        </p:spPr>
        <p:txBody>
          <a:bodyPr wrap="square">
            <a:spAutoFit/>
          </a:bodyPr>
          <a:lstStyle/>
          <a:p>
            <a:pPr algn="ctr"/>
            <a:r>
              <a:rPr lang="en-US" sz="3600" b="1" dirty="0">
                <a:solidFill>
                  <a:srgbClr val="0070C0"/>
                </a:solidFill>
                <a:latin typeface="Algerian" panose="04020705040A02060702" pitchFamily="82" charset="0"/>
                <a:cs typeface="Times New Roman" panose="02020603050405020304" pitchFamily="18" charset="0"/>
              </a:rPr>
              <a:t>DEPARTMENT OF IT</a:t>
            </a:r>
            <a:endParaRPr lang="en-US" sz="3600" dirty="0">
              <a:solidFill>
                <a:srgbClr val="0070C0"/>
              </a:solidFill>
              <a:latin typeface="Algerian" panose="04020705040A020607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0D374-1EB1-60D9-589C-7258044890E5}"/>
              </a:ext>
            </a:extLst>
          </p:cNvPr>
          <p:cNvSpPr>
            <a:spLocks noGrp="1"/>
          </p:cNvSpPr>
          <p:nvPr>
            <p:ph type="title"/>
          </p:nvPr>
        </p:nvSpPr>
        <p:spPr>
          <a:xfrm>
            <a:off x="0" y="1"/>
            <a:ext cx="12192000" cy="848412"/>
          </a:xfrm>
          <a:solidFill>
            <a:srgbClr val="002060"/>
          </a:solidFill>
        </p:spPr>
        <p:txBody>
          <a:bodyPr>
            <a:normAutofit/>
          </a:bodyPr>
          <a:lstStyle/>
          <a:p>
            <a:pPr algn="ctr"/>
            <a:r>
              <a:rPr lang="en-IN" sz="4000" dirty="0">
                <a:solidFill>
                  <a:schemeClr val="bg1"/>
                </a:solidFill>
                <a:latin typeface="Times New Roman" panose="02020603050405020304" pitchFamily="18" charset="0"/>
                <a:cs typeface="Times New Roman" panose="02020603050405020304" pitchFamily="18" charset="0"/>
              </a:rPr>
              <a:t>XGBOOST ALGORITHM</a:t>
            </a:r>
          </a:p>
        </p:txBody>
      </p:sp>
      <p:sp>
        <p:nvSpPr>
          <p:cNvPr id="4" name="Footer Placeholder 3">
            <a:extLst>
              <a:ext uri="{FF2B5EF4-FFF2-40B4-BE49-F238E27FC236}">
                <a16:creationId xmlns:a16="http://schemas.microsoft.com/office/drawing/2014/main" id="{B3A7C507-3264-35B0-2711-97DDE50DA47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D5D4E88-80BB-4B64-309F-189D9B9641C8}"/>
              </a:ext>
            </a:extLst>
          </p:cNvPr>
          <p:cNvSpPr>
            <a:spLocks noGrp="1"/>
          </p:cNvSpPr>
          <p:nvPr>
            <p:ph type="sldNum" sz="quarter" idx="12"/>
          </p:nvPr>
        </p:nvSpPr>
        <p:spPr/>
        <p:txBody>
          <a:bodyPr/>
          <a:lstStyle/>
          <a:p>
            <a:fld id="{D57F1E4F-1CFF-5643-939E-217C01CDF565}" type="slidenum">
              <a:rPr lang="en-US" smtClean="0"/>
              <a:t>10</a:t>
            </a:fld>
            <a:endParaRPr lang="en-US" dirty="0"/>
          </a:p>
        </p:txBody>
      </p:sp>
      <p:pic>
        <p:nvPicPr>
          <p:cNvPr id="7" name="Content Placeholder 6" descr="Proposed Framework of Cyberbully Detection and Classification system. |  Download Scientific Diagram">
            <a:extLst>
              <a:ext uri="{FF2B5EF4-FFF2-40B4-BE49-F238E27FC236}">
                <a16:creationId xmlns:a16="http://schemas.microsoft.com/office/drawing/2014/main" id="{654655B0-FA28-0AD5-7BB9-B296289E28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470581" y="1093509"/>
            <a:ext cx="8766928" cy="4835951"/>
          </a:xfrm>
          <a:prstGeom prst="rect">
            <a:avLst/>
          </a:prstGeom>
          <a:noFill/>
          <a:ln>
            <a:noFill/>
          </a:ln>
        </p:spPr>
      </p:pic>
    </p:spTree>
    <p:extLst>
      <p:ext uri="{BB962C8B-B14F-4D97-AF65-F5344CB8AC3E}">
        <p14:creationId xmlns:p14="http://schemas.microsoft.com/office/powerpoint/2010/main" val="3159322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7D494-AF67-790D-1FD4-0C6BA30E430F}"/>
              </a:ext>
            </a:extLst>
          </p:cNvPr>
          <p:cNvSpPr>
            <a:spLocks noGrp="1"/>
          </p:cNvSpPr>
          <p:nvPr>
            <p:ph type="title"/>
          </p:nvPr>
        </p:nvSpPr>
        <p:spPr>
          <a:xfrm>
            <a:off x="0" y="0"/>
            <a:ext cx="12192000" cy="1093452"/>
          </a:xfrm>
          <a:solidFill>
            <a:srgbClr val="002060"/>
          </a:solidFill>
        </p:spPr>
        <p:txBody>
          <a:bodyPr>
            <a:normAutofit/>
          </a:bodyPr>
          <a:lstStyle/>
          <a:p>
            <a:pPr algn="ctr"/>
            <a:r>
              <a:rPr lang="en-IN" sz="4000" dirty="0">
                <a:solidFill>
                  <a:schemeClr val="bg1"/>
                </a:solidFill>
                <a:latin typeface="Times New Roman" panose="02020603050405020304" pitchFamily="18" charset="0"/>
                <a:cs typeface="Times New Roman" panose="02020603050405020304" pitchFamily="18" charset="0"/>
              </a:rPr>
              <a:t>LITERATURE SURVEY</a:t>
            </a:r>
          </a:p>
        </p:txBody>
      </p:sp>
      <p:sp>
        <p:nvSpPr>
          <p:cNvPr id="4" name="Footer Placeholder 3">
            <a:extLst>
              <a:ext uri="{FF2B5EF4-FFF2-40B4-BE49-F238E27FC236}">
                <a16:creationId xmlns:a16="http://schemas.microsoft.com/office/drawing/2014/main" id="{207422EB-E29D-4A16-363C-7AFF930DB904}"/>
              </a:ext>
            </a:extLst>
          </p:cNvPr>
          <p:cNvSpPr>
            <a:spLocks noGrp="1"/>
          </p:cNvSpPr>
          <p:nvPr>
            <p:ph type="ftr" sz="quarter" idx="11"/>
          </p:nvPr>
        </p:nvSpPr>
        <p:spPr/>
        <p:txBody>
          <a:bodyPr/>
          <a:lstStyle/>
          <a:p>
            <a:endParaRPr lang="en-IN" altLang="en-US" sz="11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16913A0-19F6-3D34-0DED-BD9D6D8BAA38}"/>
              </a:ext>
            </a:extLst>
          </p:cNvPr>
          <p:cNvSpPr>
            <a:spLocks noGrp="1"/>
          </p:cNvSpPr>
          <p:nvPr>
            <p:ph type="sldNum" sz="quarter" idx="12"/>
          </p:nvPr>
        </p:nvSpPr>
        <p:spPr/>
        <p:txBody>
          <a:bodyPr/>
          <a:lstStyle/>
          <a:p>
            <a:fld id="{D57F1E4F-1CFF-5643-939E-217C01CDF565}" type="slidenum">
              <a:rPr lang="en-US" smtClean="0"/>
              <a:t>11</a:t>
            </a:fld>
            <a:endParaRPr lang="en-US" dirty="0"/>
          </a:p>
        </p:txBody>
      </p:sp>
      <p:pic>
        <p:nvPicPr>
          <p:cNvPr id="8" name="table">
            <a:extLst>
              <a:ext uri="{FF2B5EF4-FFF2-40B4-BE49-F238E27FC236}">
                <a16:creationId xmlns:a16="http://schemas.microsoft.com/office/drawing/2014/main" id="{178B8BA0-E899-E109-D30D-42ED401E7A64}"/>
              </a:ext>
            </a:extLst>
          </p:cNvPr>
          <p:cNvPicPr>
            <a:picLocks noGrp="1" noChangeAspect="1"/>
          </p:cNvPicPr>
          <p:nvPr>
            <p:ph idx="1"/>
          </p:nvPr>
        </p:nvPicPr>
        <p:blipFill rotWithShape="1">
          <a:blip r:embed="rId2"/>
          <a:srcRect l="1" t="2178" r="20214" b="49742"/>
          <a:stretch/>
        </p:blipFill>
        <p:spPr>
          <a:xfrm>
            <a:off x="698042" y="1492624"/>
            <a:ext cx="10355440" cy="4446264"/>
          </a:xfrm>
          <a:prstGeom prst="rect">
            <a:avLst/>
          </a:prstGeom>
        </p:spPr>
      </p:pic>
    </p:spTree>
    <p:extLst>
      <p:ext uri="{BB962C8B-B14F-4D97-AF65-F5344CB8AC3E}">
        <p14:creationId xmlns:p14="http://schemas.microsoft.com/office/powerpoint/2010/main" val="4275351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F4C6E-5E38-8884-27B0-9CC81F7D1948}"/>
              </a:ext>
            </a:extLst>
          </p:cNvPr>
          <p:cNvSpPr>
            <a:spLocks noGrp="1"/>
          </p:cNvSpPr>
          <p:nvPr>
            <p:ph type="title"/>
          </p:nvPr>
        </p:nvSpPr>
        <p:spPr>
          <a:xfrm>
            <a:off x="1063752" y="1288079"/>
            <a:ext cx="10040112" cy="1566075"/>
          </a:xfrm>
        </p:spPr>
        <p:txBody>
          <a:bodyPr>
            <a:normAutofit/>
          </a:bodyPr>
          <a:lstStyle/>
          <a:p>
            <a:r>
              <a:rPr lang="en-US" sz="3200" b="1" dirty="0">
                <a:solidFill>
                  <a:schemeClr val="bg1"/>
                </a:solidFill>
                <a:latin typeface="Times New Roman" panose="02020603050405020304" pitchFamily="18" charset="0"/>
                <a:cs typeface="Times New Roman" panose="02020603050405020304" pitchFamily="18" charset="0"/>
              </a:rPr>
              <a:t> USE CASE UML DIAGRAM </a:t>
            </a:r>
            <a:br>
              <a:rPr lang="en-US" sz="3200" b="1" dirty="0">
                <a:solidFill>
                  <a:schemeClr val="bg1"/>
                </a:solidFill>
                <a:latin typeface="Times New Roman" panose="02020603050405020304" pitchFamily="18" charset="0"/>
                <a:cs typeface="Times New Roman" panose="02020603050405020304" pitchFamily="18" charset="0"/>
              </a:rPr>
            </a:br>
            <a:endParaRPr lang="en-IN" sz="3200" dirty="0">
              <a:solidFill>
                <a:schemeClr val="bg1"/>
              </a:solidFill>
            </a:endParaRPr>
          </a:p>
        </p:txBody>
      </p:sp>
      <p:sp>
        <p:nvSpPr>
          <p:cNvPr id="4" name="Footer Placeholder 3">
            <a:extLst>
              <a:ext uri="{FF2B5EF4-FFF2-40B4-BE49-F238E27FC236}">
                <a16:creationId xmlns:a16="http://schemas.microsoft.com/office/drawing/2014/main" id="{A8A3764A-BC53-A223-904A-7FA78143F07E}"/>
              </a:ext>
            </a:extLst>
          </p:cNvPr>
          <p:cNvSpPr>
            <a:spLocks noGrp="1"/>
          </p:cNvSpPr>
          <p:nvPr>
            <p:ph type="ftr" sz="quarter" idx="11"/>
          </p:nvPr>
        </p:nvSpPr>
        <p:spPr>
          <a:xfrm>
            <a:off x="1063752" y="6272784"/>
            <a:ext cx="6327648" cy="365125"/>
          </a:xfrm>
        </p:spPr>
        <p:txBody>
          <a:bodyPr/>
          <a:lstStyle/>
          <a:p>
            <a:endParaRPr lang="en-US" dirty="0"/>
          </a:p>
        </p:txBody>
      </p:sp>
      <p:sp>
        <p:nvSpPr>
          <p:cNvPr id="5" name="Slide Number Placeholder 4">
            <a:extLst>
              <a:ext uri="{FF2B5EF4-FFF2-40B4-BE49-F238E27FC236}">
                <a16:creationId xmlns:a16="http://schemas.microsoft.com/office/drawing/2014/main" id="{F87124D7-4A31-2C50-C133-657D4999B188}"/>
              </a:ext>
            </a:extLst>
          </p:cNvPr>
          <p:cNvSpPr>
            <a:spLocks noGrp="1"/>
          </p:cNvSpPr>
          <p:nvPr>
            <p:ph type="sldNum" sz="quarter" idx="12"/>
          </p:nvPr>
        </p:nvSpPr>
        <p:spPr/>
        <p:txBody>
          <a:bodyPr/>
          <a:lstStyle/>
          <a:p>
            <a:fld id="{D57F1E4F-1CFF-5643-939E-217C01CDF565}" type="slidenum">
              <a:rPr lang="en-US" smtClean="0"/>
              <a:t>12</a:t>
            </a:fld>
            <a:endParaRPr lang="en-US" dirty="0"/>
          </a:p>
        </p:txBody>
      </p:sp>
      <p:sp>
        <p:nvSpPr>
          <p:cNvPr id="6" name="Rectangle 5">
            <a:extLst>
              <a:ext uri="{FF2B5EF4-FFF2-40B4-BE49-F238E27FC236}">
                <a16:creationId xmlns:a16="http://schemas.microsoft.com/office/drawing/2014/main" id="{0C2D267F-65AB-B015-5643-1358586BCADF}"/>
              </a:ext>
            </a:extLst>
          </p:cNvPr>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D52621D-0557-DD2F-F5D5-1C6698D951EE}"/>
              </a:ext>
            </a:extLst>
          </p:cNvPr>
          <p:cNvSpPr txBox="1"/>
          <p:nvPr/>
        </p:nvSpPr>
        <p:spPr>
          <a:xfrm>
            <a:off x="3016577" y="141402"/>
            <a:ext cx="6155703" cy="1077218"/>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 USE CASE UML DIAGRAM </a:t>
            </a:r>
          </a:p>
          <a:p>
            <a:endParaRPr lang="en-IN" sz="3200" dirty="0">
              <a:solidFill>
                <a:schemeClr val="bg1"/>
              </a:solidFill>
            </a:endParaRPr>
          </a:p>
        </p:txBody>
      </p:sp>
      <p:pic>
        <p:nvPicPr>
          <p:cNvPr id="8" name="Content Placeholder 7">
            <a:extLst>
              <a:ext uri="{FF2B5EF4-FFF2-40B4-BE49-F238E27FC236}">
                <a16:creationId xmlns:a16="http://schemas.microsoft.com/office/drawing/2014/main" id="{86A2ADAF-24EF-7BAB-DC91-D52C81864652}"/>
              </a:ext>
            </a:extLst>
          </p:cNvPr>
          <p:cNvPicPr>
            <a:picLocks noGrp="1" noChangeAspect="1"/>
          </p:cNvPicPr>
          <p:nvPr>
            <p:ph idx="1"/>
          </p:nvPr>
        </p:nvPicPr>
        <p:blipFill>
          <a:blip r:embed="rId2"/>
          <a:stretch>
            <a:fillRect/>
          </a:stretch>
        </p:blipFill>
        <p:spPr>
          <a:xfrm>
            <a:off x="2658359" y="1360657"/>
            <a:ext cx="5511361" cy="4051300"/>
          </a:xfrm>
          <a:prstGeom prst="rect">
            <a:avLst/>
          </a:prstGeom>
        </p:spPr>
      </p:pic>
    </p:spTree>
    <p:extLst>
      <p:ext uri="{BB962C8B-B14F-4D97-AF65-F5344CB8AC3E}">
        <p14:creationId xmlns:p14="http://schemas.microsoft.com/office/powerpoint/2010/main" val="4287289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8A3764A-BC53-A223-904A-7FA78143F07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87124D7-4A31-2C50-C133-657D4999B188}"/>
              </a:ext>
            </a:extLst>
          </p:cNvPr>
          <p:cNvSpPr>
            <a:spLocks noGrp="1"/>
          </p:cNvSpPr>
          <p:nvPr>
            <p:ph type="sldNum" sz="quarter" idx="12"/>
          </p:nvPr>
        </p:nvSpPr>
        <p:spPr/>
        <p:txBody>
          <a:bodyPr/>
          <a:lstStyle/>
          <a:p>
            <a:fld id="{D57F1E4F-1CFF-5643-939E-217C01CDF565}" type="slidenum">
              <a:rPr lang="en-US" smtClean="0"/>
              <a:t>13</a:t>
            </a:fld>
            <a:endParaRPr lang="en-US" dirty="0"/>
          </a:p>
        </p:txBody>
      </p:sp>
      <p:sp>
        <p:nvSpPr>
          <p:cNvPr id="6" name="Rectangle 5">
            <a:extLst>
              <a:ext uri="{FF2B5EF4-FFF2-40B4-BE49-F238E27FC236}">
                <a16:creationId xmlns:a16="http://schemas.microsoft.com/office/drawing/2014/main" id="{FFD2F056-C2D8-70F2-27B5-25A539424C9A}"/>
              </a:ext>
            </a:extLst>
          </p:cNvPr>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CCE719B-6E03-C550-8500-0CDC842515FC}"/>
              </a:ext>
            </a:extLst>
          </p:cNvPr>
          <p:cNvSpPr txBox="1"/>
          <p:nvPr/>
        </p:nvSpPr>
        <p:spPr>
          <a:xfrm>
            <a:off x="3478491" y="111175"/>
            <a:ext cx="5156462" cy="1077218"/>
          </a:xfrm>
          <a:prstGeom prst="rect">
            <a:avLst/>
          </a:prstGeom>
          <a:noFill/>
        </p:spPr>
        <p:txBody>
          <a:bodyPr wrap="square" rtlCol="0">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CLASS UML DIAGRAM </a:t>
            </a:r>
          </a:p>
          <a:p>
            <a:pPr algn="ctr"/>
            <a:endParaRPr lang="en-IN" sz="3200" dirty="0">
              <a:solidFill>
                <a:schemeClr val="bg1"/>
              </a:solidFill>
            </a:endParaRPr>
          </a:p>
        </p:txBody>
      </p:sp>
      <p:pic>
        <p:nvPicPr>
          <p:cNvPr id="8" name="Content Placeholder 7">
            <a:extLst>
              <a:ext uri="{FF2B5EF4-FFF2-40B4-BE49-F238E27FC236}">
                <a16:creationId xmlns:a16="http://schemas.microsoft.com/office/drawing/2014/main" id="{F5833423-27BF-9E4C-7ADC-6FF5BDA58B6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47576" y="1671392"/>
            <a:ext cx="6287377" cy="3515216"/>
          </a:xfrm>
          <a:prstGeom prst="rect">
            <a:avLst/>
          </a:prstGeom>
          <a:noFill/>
          <a:ln w="9525">
            <a:noFill/>
            <a:miter lim="800000"/>
            <a:headEnd/>
            <a:tailEnd/>
          </a:ln>
        </p:spPr>
      </p:pic>
    </p:spTree>
    <p:extLst>
      <p:ext uri="{BB962C8B-B14F-4D97-AF65-F5344CB8AC3E}">
        <p14:creationId xmlns:p14="http://schemas.microsoft.com/office/powerpoint/2010/main" val="1179084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4A16FF-BE29-7587-18F5-E0AD7196D66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7EBAC60-CD92-B4B4-9B40-EDAEF23C2F11}"/>
              </a:ext>
            </a:extLst>
          </p:cNvPr>
          <p:cNvSpPr>
            <a:spLocks noGrp="1"/>
          </p:cNvSpPr>
          <p:nvPr>
            <p:ph type="sldNum" sz="quarter" idx="12"/>
          </p:nvPr>
        </p:nvSpPr>
        <p:spPr/>
        <p:txBody>
          <a:bodyPr/>
          <a:lstStyle/>
          <a:p>
            <a:fld id="{D57F1E4F-1CFF-5643-939E-217C01CDF565}" type="slidenum">
              <a:rPr lang="en-US" smtClean="0"/>
              <a:t>14</a:t>
            </a:fld>
            <a:endParaRPr lang="en-US" dirty="0"/>
          </a:p>
        </p:txBody>
      </p:sp>
      <p:sp>
        <p:nvSpPr>
          <p:cNvPr id="6" name="Rectangle 5">
            <a:extLst>
              <a:ext uri="{FF2B5EF4-FFF2-40B4-BE49-F238E27FC236}">
                <a16:creationId xmlns:a16="http://schemas.microsoft.com/office/drawing/2014/main" id="{63324711-9645-18ED-4A0F-FC9EB9AEC842}"/>
              </a:ext>
            </a:extLst>
          </p:cNvPr>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D7949EE-24EC-D359-C7EE-C396B2D13CEE}"/>
              </a:ext>
            </a:extLst>
          </p:cNvPr>
          <p:cNvSpPr txBox="1"/>
          <p:nvPr/>
        </p:nvSpPr>
        <p:spPr>
          <a:xfrm>
            <a:off x="3110845" y="197963"/>
            <a:ext cx="6513922" cy="1077218"/>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ACTIVITY UML DIAGRAM </a:t>
            </a:r>
          </a:p>
          <a:p>
            <a:endParaRPr lang="en-IN" sz="3200" dirty="0">
              <a:solidFill>
                <a:schemeClr val="bg1"/>
              </a:solidFill>
            </a:endParaRPr>
          </a:p>
        </p:txBody>
      </p:sp>
      <p:pic>
        <p:nvPicPr>
          <p:cNvPr id="8" name="Content Placeholder 7">
            <a:extLst>
              <a:ext uri="{FF2B5EF4-FFF2-40B4-BE49-F238E27FC236}">
                <a16:creationId xmlns:a16="http://schemas.microsoft.com/office/drawing/2014/main" id="{2E661BEC-D527-0D86-FDB1-B1804FBA622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10845" y="1262858"/>
            <a:ext cx="5048555" cy="4638321"/>
          </a:xfrm>
          <a:prstGeom prst="rect">
            <a:avLst/>
          </a:prstGeom>
          <a:noFill/>
          <a:ln>
            <a:noFill/>
          </a:ln>
        </p:spPr>
      </p:pic>
    </p:spTree>
    <p:extLst>
      <p:ext uri="{BB962C8B-B14F-4D97-AF65-F5344CB8AC3E}">
        <p14:creationId xmlns:p14="http://schemas.microsoft.com/office/powerpoint/2010/main" val="949974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CA659E-12CF-3379-D4C8-3C7EB1E2B25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27167B8-F0DA-F7A0-2C7F-121D15CAEBB6}"/>
              </a:ext>
            </a:extLst>
          </p:cNvPr>
          <p:cNvSpPr>
            <a:spLocks noGrp="1"/>
          </p:cNvSpPr>
          <p:nvPr>
            <p:ph type="sldNum" sz="quarter" idx="12"/>
          </p:nvPr>
        </p:nvSpPr>
        <p:spPr/>
        <p:txBody>
          <a:bodyPr/>
          <a:lstStyle/>
          <a:p>
            <a:fld id="{D57F1E4F-1CFF-5643-939E-217C01CDF565}" type="slidenum">
              <a:rPr lang="en-US" smtClean="0"/>
              <a:t>15</a:t>
            </a:fld>
            <a:endParaRPr lang="en-US" dirty="0"/>
          </a:p>
        </p:txBody>
      </p:sp>
      <p:sp>
        <p:nvSpPr>
          <p:cNvPr id="6" name="Rectangle 5">
            <a:extLst>
              <a:ext uri="{FF2B5EF4-FFF2-40B4-BE49-F238E27FC236}">
                <a16:creationId xmlns:a16="http://schemas.microsoft.com/office/drawing/2014/main" id="{2FF1E49A-4A2A-F4C9-6122-F56E5E5856BA}"/>
              </a:ext>
            </a:extLst>
          </p:cNvPr>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956A7A8-C2A8-EBA4-6C50-DD03FBDA5799}"/>
              </a:ext>
            </a:extLst>
          </p:cNvPr>
          <p:cNvSpPr txBox="1"/>
          <p:nvPr/>
        </p:nvSpPr>
        <p:spPr>
          <a:xfrm>
            <a:off x="2670191" y="212086"/>
            <a:ext cx="6702457" cy="1077218"/>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SEQUENCE UML DIAGRAM </a:t>
            </a:r>
          </a:p>
          <a:p>
            <a:endParaRPr lang="en-IN" sz="3200" dirty="0">
              <a:solidFill>
                <a:schemeClr val="bg1"/>
              </a:solidFill>
            </a:endParaRPr>
          </a:p>
        </p:txBody>
      </p:sp>
      <p:pic>
        <p:nvPicPr>
          <p:cNvPr id="8" name="Content Placeholder 7">
            <a:extLst>
              <a:ext uri="{FF2B5EF4-FFF2-40B4-BE49-F238E27FC236}">
                <a16:creationId xmlns:a16="http://schemas.microsoft.com/office/drawing/2014/main" id="{71F9D48D-B352-70B6-7A8C-360CDF2453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6341" y="1642872"/>
            <a:ext cx="8665280" cy="4051300"/>
          </a:xfrm>
          <a:prstGeom prst="rect">
            <a:avLst/>
          </a:prstGeom>
        </p:spPr>
      </p:pic>
    </p:spTree>
    <p:extLst>
      <p:ext uri="{BB962C8B-B14F-4D97-AF65-F5344CB8AC3E}">
        <p14:creationId xmlns:p14="http://schemas.microsoft.com/office/powerpoint/2010/main" val="3136823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10B227-0DB2-92A3-6090-9E13E907A7F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0D3DDFF-A84D-E6AF-659E-F914C76F0977}"/>
              </a:ext>
            </a:extLst>
          </p:cNvPr>
          <p:cNvSpPr>
            <a:spLocks noGrp="1"/>
          </p:cNvSpPr>
          <p:nvPr>
            <p:ph type="sldNum" sz="quarter" idx="12"/>
          </p:nvPr>
        </p:nvSpPr>
        <p:spPr/>
        <p:txBody>
          <a:bodyPr/>
          <a:lstStyle/>
          <a:p>
            <a:fld id="{D57F1E4F-1CFF-5643-939E-217C01CDF565}" type="slidenum">
              <a:rPr lang="en-US" smtClean="0"/>
              <a:t>16</a:t>
            </a:fld>
            <a:endParaRPr lang="en-US" dirty="0"/>
          </a:p>
        </p:txBody>
      </p:sp>
      <p:sp>
        <p:nvSpPr>
          <p:cNvPr id="6" name="Rectangle 5">
            <a:extLst>
              <a:ext uri="{FF2B5EF4-FFF2-40B4-BE49-F238E27FC236}">
                <a16:creationId xmlns:a16="http://schemas.microsoft.com/office/drawing/2014/main" id="{269EBE44-3529-47D5-E069-2CDD654B66EA}"/>
              </a:ext>
            </a:extLst>
          </p:cNvPr>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148C087-73AC-E034-9A5D-796BA5275B78}"/>
              </a:ext>
            </a:extLst>
          </p:cNvPr>
          <p:cNvSpPr txBox="1"/>
          <p:nvPr/>
        </p:nvSpPr>
        <p:spPr>
          <a:xfrm>
            <a:off x="2450969" y="234252"/>
            <a:ext cx="6975835" cy="861774"/>
          </a:xfrm>
          <a:prstGeom prst="rect">
            <a:avLst/>
          </a:prstGeom>
          <a:noFill/>
        </p:spPr>
        <p:txBody>
          <a:bodyPr wrap="square" rtlCol="0">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DATASET USED</a:t>
            </a:r>
          </a:p>
          <a:p>
            <a:pPr algn="ctr"/>
            <a:endParaRPr lang="en-IN" dirty="0">
              <a:solidFill>
                <a:schemeClr val="bg1"/>
              </a:solidFill>
            </a:endParaRPr>
          </a:p>
        </p:txBody>
      </p:sp>
      <p:pic>
        <p:nvPicPr>
          <p:cNvPr id="15" name="Picture 14">
            <a:extLst>
              <a:ext uri="{FF2B5EF4-FFF2-40B4-BE49-F238E27FC236}">
                <a16:creationId xmlns:a16="http://schemas.microsoft.com/office/drawing/2014/main" id="{B7DC6830-71B3-2F36-7DF7-1385F704FA58}"/>
              </a:ext>
            </a:extLst>
          </p:cNvPr>
          <p:cNvPicPr>
            <a:picLocks noChangeAspect="1"/>
          </p:cNvPicPr>
          <p:nvPr/>
        </p:nvPicPr>
        <p:blipFill rotWithShape="1">
          <a:blip r:embed="rId2"/>
          <a:srcRect t="22365" r="34113" b="62007"/>
          <a:stretch/>
        </p:blipFill>
        <p:spPr>
          <a:xfrm>
            <a:off x="679189" y="2105891"/>
            <a:ext cx="10834255" cy="1925782"/>
          </a:xfrm>
          <a:prstGeom prst="rect">
            <a:avLst/>
          </a:prstGeom>
        </p:spPr>
      </p:pic>
      <p:pic>
        <p:nvPicPr>
          <p:cNvPr id="18" name="Picture 17">
            <a:extLst>
              <a:ext uri="{FF2B5EF4-FFF2-40B4-BE49-F238E27FC236}">
                <a16:creationId xmlns:a16="http://schemas.microsoft.com/office/drawing/2014/main" id="{E28C7046-EDFD-0434-1CD4-EEFD26009AA0}"/>
              </a:ext>
            </a:extLst>
          </p:cNvPr>
          <p:cNvPicPr>
            <a:picLocks noChangeAspect="1"/>
          </p:cNvPicPr>
          <p:nvPr/>
        </p:nvPicPr>
        <p:blipFill rotWithShape="1">
          <a:blip r:embed="rId3"/>
          <a:srcRect t="53477" r="35161" b="28602"/>
          <a:stretch/>
        </p:blipFill>
        <p:spPr>
          <a:xfrm>
            <a:off x="679189" y="4031673"/>
            <a:ext cx="10834255" cy="2183724"/>
          </a:xfrm>
          <a:prstGeom prst="rect">
            <a:avLst/>
          </a:prstGeom>
        </p:spPr>
      </p:pic>
      <p:sp>
        <p:nvSpPr>
          <p:cNvPr id="2" name="Rectangle 1"/>
          <p:cNvSpPr/>
          <p:nvPr/>
        </p:nvSpPr>
        <p:spPr>
          <a:xfrm>
            <a:off x="407879" y="1254158"/>
            <a:ext cx="9511975" cy="461665"/>
          </a:xfrm>
          <a:prstGeom prst="rect">
            <a:avLst/>
          </a:prstGeom>
        </p:spPr>
        <p:txBody>
          <a:bodyPr wrap="square">
            <a:spAutoFit/>
          </a:bodyPr>
          <a:lstStyle/>
          <a:p>
            <a:r>
              <a:rPr lang="en-IN" sz="2400" b="1">
                <a:latin typeface="Times New Roman" panose="02020603050405020304" pitchFamily="18" charset="0"/>
                <a:cs typeface="Times New Roman" panose="02020603050405020304" pitchFamily="18" charset="0"/>
              </a:rPr>
              <a:t>Sample of data set shown here which are collected from twitter</a:t>
            </a:r>
          </a:p>
        </p:txBody>
      </p:sp>
    </p:spTree>
    <p:extLst>
      <p:ext uri="{BB962C8B-B14F-4D97-AF65-F5344CB8AC3E}">
        <p14:creationId xmlns:p14="http://schemas.microsoft.com/office/powerpoint/2010/main" val="2347438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F6FCCC-1A50-450C-F009-9FEB369E809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CFB39AC-891D-517B-4F98-80AAC857BCFB}"/>
              </a:ext>
            </a:extLst>
          </p:cNvPr>
          <p:cNvSpPr>
            <a:spLocks noGrp="1"/>
          </p:cNvSpPr>
          <p:nvPr>
            <p:ph type="sldNum" sz="quarter" idx="12"/>
          </p:nvPr>
        </p:nvSpPr>
        <p:spPr/>
        <p:txBody>
          <a:bodyPr/>
          <a:lstStyle/>
          <a:p>
            <a:fld id="{D57F1E4F-1CFF-5643-939E-217C01CDF565}" type="slidenum">
              <a:rPr lang="en-US" smtClean="0"/>
              <a:t>17</a:t>
            </a:fld>
            <a:endParaRPr lang="en-US" dirty="0"/>
          </a:p>
        </p:txBody>
      </p:sp>
      <p:sp>
        <p:nvSpPr>
          <p:cNvPr id="6" name="Rectangle 5">
            <a:extLst>
              <a:ext uri="{FF2B5EF4-FFF2-40B4-BE49-F238E27FC236}">
                <a16:creationId xmlns:a16="http://schemas.microsoft.com/office/drawing/2014/main" id="{EADF96CD-A641-5D1F-5A7A-B9873B170C2D}"/>
              </a:ext>
            </a:extLst>
          </p:cNvPr>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a:extLst>
              <a:ext uri="{FF2B5EF4-FFF2-40B4-BE49-F238E27FC236}">
                <a16:creationId xmlns:a16="http://schemas.microsoft.com/office/drawing/2014/main" id="{EEA94F39-E573-EE4D-BAEC-A022A2C09B68}"/>
              </a:ext>
            </a:extLst>
          </p:cNvPr>
          <p:cNvPicPr>
            <a:picLocks noGrp="1" noChangeAspect="1"/>
          </p:cNvPicPr>
          <p:nvPr>
            <p:ph idx="1"/>
          </p:nvPr>
        </p:nvPicPr>
        <p:blipFill rotWithShape="1">
          <a:blip r:embed="rId2"/>
          <a:srcRect t="351" b="9457"/>
          <a:stretch/>
        </p:blipFill>
        <p:spPr>
          <a:xfrm>
            <a:off x="1819014" y="1064260"/>
            <a:ext cx="7985532" cy="4484802"/>
          </a:xfrm>
          <a:prstGeom prst="rect">
            <a:avLst/>
          </a:prstGeom>
          <a:effectLst>
            <a:softEdge rad="0"/>
          </a:effectLst>
        </p:spPr>
      </p:pic>
      <p:sp>
        <p:nvSpPr>
          <p:cNvPr id="2" name="Rectangle 1"/>
          <p:cNvSpPr/>
          <p:nvPr/>
        </p:nvSpPr>
        <p:spPr>
          <a:xfrm>
            <a:off x="2544119" y="5722186"/>
            <a:ext cx="4226478" cy="369332"/>
          </a:xfrm>
          <a:prstGeom prst="rect">
            <a:avLst/>
          </a:prstGeom>
        </p:spPr>
        <p:txBody>
          <a:bodyPr wrap="none">
            <a:spAutoFit/>
          </a:bodyPr>
          <a:lstStyle/>
          <a:p>
            <a:r>
              <a:rPr lang="en-IN" b="1" dirty="0">
                <a:latin typeface="Times New Roman" panose="02020603050405020304" pitchFamily="18" charset="0"/>
                <a:cs typeface="Times New Roman" panose="02020603050405020304" pitchFamily="18" charset="0"/>
              </a:rPr>
              <a:t>Fig 1:</a:t>
            </a:r>
            <a:r>
              <a:rPr lang="en-IN" dirty="0">
                <a:latin typeface="Times New Roman" panose="02020603050405020304" pitchFamily="18" charset="0"/>
                <a:cs typeface="Times New Roman" panose="02020603050405020304" pitchFamily="18" charset="0"/>
              </a:rPr>
              <a:t> This is the login page to the platform</a:t>
            </a:r>
          </a:p>
        </p:txBody>
      </p:sp>
      <p:sp>
        <p:nvSpPr>
          <p:cNvPr id="9" name="Title 1">
            <a:extLst>
              <a:ext uri="{FF2B5EF4-FFF2-40B4-BE49-F238E27FC236}">
                <a16:creationId xmlns:a16="http://schemas.microsoft.com/office/drawing/2014/main" id="{9BD9B898-3FFE-3468-A441-95EE8C388F72}"/>
              </a:ext>
            </a:extLst>
          </p:cNvPr>
          <p:cNvSpPr>
            <a:spLocks noGrp="1"/>
          </p:cNvSpPr>
          <p:nvPr>
            <p:ph type="title"/>
          </p:nvPr>
        </p:nvSpPr>
        <p:spPr>
          <a:xfrm>
            <a:off x="-1" y="0"/>
            <a:ext cx="12192001" cy="1008668"/>
          </a:xfrm>
          <a:solidFill>
            <a:srgbClr val="002060"/>
          </a:solidFill>
        </p:spPr>
        <p:txBody>
          <a:bodyPr>
            <a:normAutofit/>
          </a:bodyPr>
          <a:lstStyle/>
          <a:p>
            <a:pPr algn="ctr"/>
            <a:r>
              <a:rPr lang="en-IN" sz="4000" b="1" dirty="0">
                <a:solidFill>
                  <a:schemeClr val="bg1"/>
                </a:solidFill>
                <a:latin typeface="Times New Roman" panose="02020603050405020304" pitchFamily="18" charset="0"/>
                <a:cs typeface="Times New Roman" panose="02020603050405020304" pitchFamily="18" charset="0"/>
              </a:rPr>
              <a:t>Result Description</a:t>
            </a:r>
          </a:p>
        </p:txBody>
      </p:sp>
    </p:spTree>
    <p:extLst>
      <p:ext uri="{BB962C8B-B14F-4D97-AF65-F5344CB8AC3E}">
        <p14:creationId xmlns:p14="http://schemas.microsoft.com/office/powerpoint/2010/main" val="3133426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CC38AF3-9BDD-F029-9E37-AE9FF291503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75156BE-4E77-4741-DA07-1E04AE149D83}"/>
              </a:ext>
            </a:extLst>
          </p:cNvPr>
          <p:cNvSpPr>
            <a:spLocks noGrp="1"/>
          </p:cNvSpPr>
          <p:nvPr>
            <p:ph type="sldNum" sz="quarter" idx="12"/>
          </p:nvPr>
        </p:nvSpPr>
        <p:spPr/>
        <p:txBody>
          <a:bodyPr/>
          <a:lstStyle/>
          <a:p>
            <a:fld id="{D57F1E4F-1CFF-5643-939E-217C01CDF565}" type="slidenum">
              <a:rPr lang="en-US" smtClean="0"/>
              <a:t>18</a:t>
            </a:fld>
            <a:endParaRPr lang="en-US" dirty="0"/>
          </a:p>
        </p:txBody>
      </p:sp>
      <p:sp>
        <p:nvSpPr>
          <p:cNvPr id="6" name="Rectangle 5">
            <a:extLst>
              <a:ext uri="{FF2B5EF4-FFF2-40B4-BE49-F238E27FC236}">
                <a16:creationId xmlns:a16="http://schemas.microsoft.com/office/drawing/2014/main" id="{2C32D4A3-D9DA-B54D-FE28-7FD4BCDC31B0}"/>
              </a:ext>
            </a:extLst>
          </p:cNvPr>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ED988719-527A-0404-9599-7F9AF2033A6D}"/>
              </a:ext>
            </a:extLst>
          </p:cNvPr>
          <p:cNvPicPr>
            <a:picLocks noGrp="1" noChangeAspect="1"/>
          </p:cNvPicPr>
          <p:nvPr>
            <p:ph idx="1"/>
          </p:nvPr>
        </p:nvPicPr>
        <p:blipFill rotWithShape="1">
          <a:blip r:embed="rId2"/>
          <a:srcRect t="3145" r="3307" b="4957"/>
          <a:stretch/>
        </p:blipFill>
        <p:spPr>
          <a:xfrm>
            <a:off x="1879260" y="1160054"/>
            <a:ext cx="7748280" cy="4629912"/>
          </a:xfrm>
          <a:prstGeom prst="rect">
            <a:avLst/>
          </a:prstGeom>
        </p:spPr>
      </p:pic>
      <p:sp>
        <p:nvSpPr>
          <p:cNvPr id="2" name="Rectangle 1"/>
          <p:cNvSpPr/>
          <p:nvPr/>
        </p:nvSpPr>
        <p:spPr>
          <a:xfrm>
            <a:off x="2222697" y="5906852"/>
            <a:ext cx="6208609" cy="369332"/>
          </a:xfrm>
          <a:prstGeom prst="rect">
            <a:avLst/>
          </a:prstGeom>
        </p:spPr>
        <p:txBody>
          <a:bodyPr wrap="square">
            <a:spAutoFit/>
          </a:bodyPr>
          <a:lstStyle/>
          <a:p>
            <a:r>
              <a:rPr lang="en-IN" b="1" dirty="0">
                <a:latin typeface="Times New Roman" panose="02020603050405020304" pitchFamily="18" charset="0"/>
                <a:cs typeface="Times New Roman" panose="02020603050405020304" pitchFamily="18" charset="0"/>
              </a:rPr>
              <a:t>Fig.2: </a:t>
            </a:r>
            <a:r>
              <a:rPr lang="en-IN" dirty="0">
                <a:latin typeface="Times New Roman" panose="02020603050405020304" pitchFamily="18" charset="0"/>
                <a:cs typeface="Times New Roman" panose="02020603050405020304" pitchFamily="18" charset="0"/>
              </a:rPr>
              <a:t>It shows the new user registration process</a:t>
            </a:r>
          </a:p>
        </p:txBody>
      </p:sp>
    </p:spTree>
    <p:extLst>
      <p:ext uri="{BB962C8B-B14F-4D97-AF65-F5344CB8AC3E}">
        <p14:creationId xmlns:p14="http://schemas.microsoft.com/office/powerpoint/2010/main" val="1203664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A9C0F50-ECCE-FF30-F99E-0521E1984B58}"/>
              </a:ext>
            </a:extLst>
          </p:cNvPr>
          <p:cNvSpPr>
            <a:spLocks noGrp="1"/>
          </p:cNvSpPr>
          <p:nvPr>
            <p:ph type="ftr" sz="quarter" idx="11"/>
          </p:nvPr>
        </p:nvSpPr>
        <p:spPr>
          <a:xfrm>
            <a:off x="1066800" y="6272784"/>
            <a:ext cx="6327648" cy="365125"/>
          </a:xfrm>
        </p:spPr>
        <p:txBody>
          <a:bodyPr/>
          <a:lstStyle/>
          <a:p>
            <a:endParaRPr lang="en-US" dirty="0"/>
          </a:p>
        </p:txBody>
      </p:sp>
      <p:sp>
        <p:nvSpPr>
          <p:cNvPr id="5" name="Slide Number Placeholder 4">
            <a:extLst>
              <a:ext uri="{FF2B5EF4-FFF2-40B4-BE49-F238E27FC236}">
                <a16:creationId xmlns:a16="http://schemas.microsoft.com/office/drawing/2014/main" id="{729A58C2-84C8-EA78-FBD6-77D1D7EA9BDF}"/>
              </a:ext>
            </a:extLst>
          </p:cNvPr>
          <p:cNvSpPr>
            <a:spLocks noGrp="1"/>
          </p:cNvSpPr>
          <p:nvPr>
            <p:ph type="sldNum" sz="quarter" idx="12"/>
          </p:nvPr>
        </p:nvSpPr>
        <p:spPr/>
        <p:txBody>
          <a:bodyPr/>
          <a:lstStyle/>
          <a:p>
            <a:fld id="{D57F1E4F-1CFF-5643-939E-217C01CDF565}" type="slidenum">
              <a:rPr lang="en-US" smtClean="0"/>
              <a:t>19</a:t>
            </a:fld>
            <a:endParaRPr lang="en-US" dirty="0"/>
          </a:p>
        </p:txBody>
      </p:sp>
      <p:sp>
        <p:nvSpPr>
          <p:cNvPr id="6" name="Rectangle 5">
            <a:extLst>
              <a:ext uri="{FF2B5EF4-FFF2-40B4-BE49-F238E27FC236}">
                <a16:creationId xmlns:a16="http://schemas.microsoft.com/office/drawing/2014/main" id="{E79B9F8B-2F26-019B-26FD-39CB2E312B86}"/>
              </a:ext>
            </a:extLst>
          </p:cNvPr>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E8EF72CB-A152-E0CB-E2F6-9E659901EE01}"/>
              </a:ext>
            </a:extLst>
          </p:cNvPr>
          <p:cNvPicPr>
            <a:picLocks noGrp="1" noChangeAspect="1"/>
          </p:cNvPicPr>
          <p:nvPr>
            <p:ph idx="1"/>
          </p:nvPr>
        </p:nvPicPr>
        <p:blipFill rotWithShape="1">
          <a:blip r:embed="rId2"/>
          <a:srcRect r="5235" b="35594"/>
          <a:stretch/>
        </p:blipFill>
        <p:spPr>
          <a:xfrm>
            <a:off x="1067117" y="1244338"/>
            <a:ext cx="10058400" cy="4100766"/>
          </a:xfrm>
          <a:prstGeom prst="rect">
            <a:avLst/>
          </a:prstGeom>
        </p:spPr>
      </p:pic>
      <p:sp>
        <p:nvSpPr>
          <p:cNvPr id="2" name="Rectangle 1"/>
          <p:cNvSpPr/>
          <p:nvPr/>
        </p:nvSpPr>
        <p:spPr>
          <a:xfrm>
            <a:off x="1465729" y="5459070"/>
            <a:ext cx="7261412" cy="369332"/>
          </a:xfrm>
          <a:prstGeom prst="rect">
            <a:avLst/>
          </a:prstGeom>
        </p:spPr>
        <p:txBody>
          <a:bodyPr wrap="square">
            <a:spAutoFit/>
          </a:bodyPr>
          <a:lstStyle/>
          <a:p>
            <a:r>
              <a:rPr lang="en-IN" b="1" dirty="0">
                <a:latin typeface="Times New Roman" panose="02020603050405020304" pitchFamily="18" charset="0"/>
                <a:cs typeface="Times New Roman" panose="02020603050405020304" pitchFamily="18" charset="0"/>
              </a:rPr>
              <a:t>Fig 3: </a:t>
            </a:r>
            <a:r>
              <a:rPr lang="en-IN" dirty="0">
                <a:latin typeface="Times New Roman" panose="02020603050405020304" pitchFamily="18" charset="0"/>
                <a:cs typeface="Times New Roman" panose="02020603050405020304" pitchFamily="18" charset="0"/>
              </a:rPr>
              <a:t>This shows that one can login with their credentials</a:t>
            </a:r>
          </a:p>
        </p:txBody>
      </p:sp>
    </p:spTree>
    <p:extLst>
      <p:ext uri="{BB962C8B-B14F-4D97-AF65-F5344CB8AC3E}">
        <p14:creationId xmlns:p14="http://schemas.microsoft.com/office/powerpoint/2010/main" val="3116158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6220" y="0"/>
            <a:ext cx="11955145" cy="1063625"/>
          </a:xfrm>
        </p:spPr>
        <p:txBody>
          <a:bodyPr>
            <a:normAutofit/>
          </a:bodyPr>
          <a:lstStyle/>
          <a:p>
            <a:pPr algn="ctr"/>
            <a:r>
              <a:rPr lang="en-IN" sz="4000" b="1" dirty="0">
                <a:solidFill>
                  <a:schemeClr val="bg1"/>
                </a:solidFill>
                <a:latin typeface="Times New Roman" panose="02020603050405020304" pitchFamily="18" charset="0"/>
                <a:cs typeface="Times New Roman" panose="02020603050405020304" pitchFamily="18" charset="0"/>
              </a:rPr>
              <a:t>ABSTRACT</a:t>
            </a:r>
          </a:p>
        </p:txBody>
      </p:sp>
      <p:grpSp>
        <p:nvGrpSpPr>
          <p:cNvPr id="19" name="Group 18"/>
          <p:cNvGrpSpPr>
            <a:grpSpLocks noGrp="1" noUngrp="1" noRot="1" noChangeAspect="1" noMove="1" noResize="1"/>
          </p:cNvGrpSpPr>
          <p:nvPr/>
        </p:nvGrpSpPr>
        <p:grpSpPr>
          <a:xfrm>
            <a:off x="11401725" y="6229681"/>
            <a:ext cx="457200" cy="457200"/>
            <a:chOff x="11361456" y="6195813"/>
            <a:chExt cx="548640" cy="548640"/>
          </a:xfrm>
        </p:grpSpPr>
        <p:sp>
          <p:nvSpPr>
            <p:cNvPr id="20" name="Oval 19"/>
            <p:cNvSpPr/>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Slide Number Placeholder 7"/>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smtClean="0"/>
              <a:t>2</a:t>
            </a:fld>
            <a:endParaRPr lang="en-US"/>
          </a:p>
        </p:txBody>
      </p:sp>
      <p:sp>
        <p:nvSpPr>
          <p:cNvPr id="11" name="Footer Placeholder 6"/>
          <p:cNvSpPr>
            <a:spLocks noGrp="1"/>
          </p:cNvSpPr>
          <p:nvPr>
            <p:ph type="ftr" sz="quarter" idx="11"/>
          </p:nvPr>
        </p:nvSpPr>
        <p:spPr>
          <a:xfrm>
            <a:off x="253809" y="6406023"/>
            <a:ext cx="6327648" cy="365125"/>
          </a:xfrm>
        </p:spPr>
        <p:txBody>
          <a:bodyPr>
            <a:normAutofit/>
          </a:bodyPr>
          <a:lstStyle/>
          <a:p>
            <a:endParaRPr lang="en-IN" altLang="en-US" sz="1200" b="1" dirty="0">
              <a:latin typeface="Times New Roman" panose="02020603050405020304" pitchFamily="18" charset="0"/>
              <a:cs typeface="Times New Roman" panose="02020603050405020304" pitchFamily="18" charset="0"/>
            </a:endParaRPr>
          </a:p>
        </p:txBody>
      </p:sp>
      <p:sp>
        <p:nvSpPr>
          <p:cNvPr id="3" name="Rectangle 2"/>
          <p:cNvSpPr/>
          <p:nvPr/>
        </p:nvSpPr>
        <p:spPr>
          <a:xfrm>
            <a:off x="236220" y="1605169"/>
            <a:ext cx="11575922" cy="4196020"/>
          </a:xfrm>
          <a:prstGeom prst="rect">
            <a:avLst/>
          </a:prstGeom>
        </p:spPr>
        <p:txBody>
          <a:bodyPr wrap="square">
            <a:spAutoFit/>
          </a:bodyPr>
          <a:lstStyle/>
          <a:p>
            <a:pPr algn="just">
              <a:spcAft>
                <a:spcPts val="800"/>
              </a:spcAft>
            </a:pPr>
            <a:r>
              <a:rPr lang="en-IN" sz="2000">
                <a:effectLst/>
                <a:latin typeface="Times New Roman" panose="02020603050405020304" pitchFamily="18" charset="0"/>
                <a:ea typeface="Tahoma" panose="020B0604030504040204" pitchFamily="34" charset="0"/>
                <a:cs typeface="Times New Roman" panose="02020603050405020304" pitchFamily="18" charset="0"/>
              </a:rPr>
              <a:t>         </a:t>
            </a:r>
            <a:r>
              <a:rPr lang="en-IN" sz="2000">
                <a:latin typeface="Times New Roman" panose="02020603050405020304" pitchFamily="18" charset="0"/>
                <a:cs typeface="Times New Roman" panose="02020603050405020304" pitchFamily="18" charset="0"/>
              </a:rPr>
              <a:t>Cyberbullying frequently leads to serious mental and physical distress, particularly for women and children, and even sometimes force them to attempt suicide. Online harassment attracts attention due to its strong negative social impact. Many incidents have recently occurred worldwide due to online harassment, such as sharing private chats, rumors, and sexual remarks. The purpose of this research is to design and develop an effective technique to detect online abusive and bullying messages by merging natural language processing and machine learning. Two distinct features, namely Bag-of-Words (BoW) and Term Frequency-Inverse Text Frequency (TFIDF), are used to analyze. With the development of the Internet, the use of social media has increased dramatically over time and has emerged as the most powerful networking tool of the twenty-first century. Social networking sites and online chat programs give users a platform to share their expertise and talents, but a small number of users abuse this opportunity by threatening other users with cyberbullying assaults, which makes it problematic to use these services. Cyberbullying is regarded as a form of technology abuse. According to a recent analysis of global data, the number of incidences of cyberbullying is rising daily.</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9346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122EF4-7BAF-9FE1-C16F-A120D5E9CA0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BC527C0-E54C-46B3-5C5A-4DF5BA2341BB}"/>
              </a:ext>
            </a:extLst>
          </p:cNvPr>
          <p:cNvSpPr>
            <a:spLocks noGrp="1"/>
          </p:cNvSpPr>
          <p:nvPr>
            <p:ph type="sldNum" sz="quarter" idx="12"/>
          </p:nvPr>
        </p:nvSpPr>
        <p:spPr/>
        <p:txBody>
          <a:bodyPr/>
          <a:lstStyle/>
          <a:p>
            <a:fld id="{D57F1E4F-1CFF-5643-939E-217C01CDF565}" type="slidenum">
              <a:rPr lang="en-US" smtClean="0"/>
              <a:t>20</a:t>
            </a:fld>
            <a:endParaRPr lang="en-US" dirty="0"/>
          </a:p>
        </p:txBody>
      </p:sp>
      <p:sp>
        <p:nvSpPr>
          <p:cNvPr id="6" name="Rectangle 5">
            <a:extLst>
              <a:ext uri="{FF2B5EF4-FFF2-40B4-BE49-F238E27FC236}">
                <a16:creationId xmlns:a16="http://schemas.microsoft.com/office/drawing/2014/main" id="{9B346415-A2C1-F343-DCDA-409803EDF0AE}"/>
              </a:ext>
            </a:extLst>
          </p:cNvPr>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5FE2442F-B56C-0BD7-7201-7B57D1F90465}"/>
              </a:ext>
            </a:extLst>
          </p:cNvPr>
          <p:cNvPicPr>
            <a:picLocks noGrp="1" noChangeAspect="1"/>
          </p:cNvPicPr>
          <p:nvPr>
            <p:ph idx="1"/>
          </p:nvPr>
        </p:nvPicPr>
        <p:blipFill rotWithShape="1">
          <a:blip r:embed="rId2"/>
          <a:srcRect r="4075" b="30477"/>
          <a:stretch/>
        </p:blipFill>
        <p:spPr>
          <a:xfrm>
            <a:off x="807442" y="1270187"/>
            <a:ext cx="9937455" cy="4434077"/>
          </a:xfrm>
          <a:prstGeom prst="rect">
            <a:avLst/>
          </a:prstGeom>
        </p:spPr>
      </p:pic>
      <p:sp>
        <p:nvSpPr>
          <p:cNvPr id="2" name="Rectangle 1"/>
          <p:cNvSpPr/>
          <p:nvPr/>
        </p:nvSpPr>
        <p:spPr>
          <a:xfrm>
            <a:off x="1259541" y="5697524"/>
            <a:ext cx="7992035" cy="369332"/>
          </a:xfrm>
          <a:prstGeom prst="rect">
            <a:avLst/>
          </a:prstGeom>
        </p:spPr>
        <p:txBody>
          <a:bodyPr wrap="square">
            <a:spAutoFit/>
          </a:bodyPr>
          <a:lstStyle/>
          <a:p>
            <a:r>
              <a:rPr lang="en-IN" b="1" dirty="0">
                <a:latin typeface="Times New Roman" panose="02020603050405020304" pitchFamily="18" charset="0"/>
                <a:cs typeface="Times New Roman" panose="02020603050405020304" pitchFamily="18" charset="0"/>
              </a:rPr>
              <a:t>Fig 4: </a:t>
            </a:r>
            <a:r>
              <a:rPr lang="en-IN" dirty="0">
                <a:latin typeface="Times New Roman" panose="02020603050405020304" pitchFamily="18" charset="0"/>
                <a:cs typeface="Times New Roman" panose="02020603050405020304" pitchFamily="18" charset="0"/>
              </a:rPr>
              <a:t>This shows the users home page just after logging in</a:t>
            </a:r>
          </a:p>
        </p:txBody>
      </p:sp>
    </p:spTree>
    <p:extLst>
      <p:ext uri="{BB962C8B-B14F-4D97-AF65-F5344CB8AC3E}">
        <p14:creationId xmlns:p14="http://schemas.microsoft.com/office/powerpoint/2010/main" val="3139190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A39A9D-261F-3C82-4552-3D828B06CD0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4431E09-1DB9-2D51-936E-9AAC1CED7360}"/>
              </a:ext>
            </a:extLst>
          </p:cNvPr>
          <p:cNvSpPr>
            <a:spLocks noGrp="1"/>
          </p:cNvSpPr>
          <p:nvPr>
            <p:ph type="sldNum" sz="quarter" idx="12"/>
          </p:nvPr>
        </p:nvSpPr>
        <p:spPr/>
        <p:txBody>
          <a:bodyPr/>
          <a:lstStyle/>
          <a:p>
            <a:fld id="{D57F1E4F-1CFF-5643-939E-217C01CDF565}" type="slidenum">
              <a:rPr lang="en-US" smtClean="0"/>
              <a:t>21</a:t>
            </a:fld>
            <a:endParaRPr lang="en-US" dirty="0"/>
          </a:p>
        </p:txBody>
      </p:sp>
      <p:sp>
        <p:nvSpPr>
          <p:cNvPr id="6" name="Rectangle 5">
            <a:extLst>
              <a:ext uri="{FF2B5EF4-FFF2-40B4-BE49-F238E27FC236}">
                <a16:creationId xmlns:a16="http://schemas.microsoft.com/office/drawing/2014/main" id="{07C69C04-850E-AD40-85B8-60D55052AD8A}"/>
              </a:ext>
            </a:extLst>
          </p:cNvPr>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BF0025BE-B592-F371-6CFD-A038AB5F24F8}"/>
              </a:ext>
            </a:extLst>
          </p:cNvPr>
          <p:cNvPicPr>
            <a:picLocks noGrp="1" noChangeAspect="1"/>
          </p:cNvPicPr>
          <p:nvPr>
            <p:ph idx="1"/>
          </p:nvPr>
        </p:nvPicPr>
        <p:blipFill rotWithShape="1">
          <a:blip r:embed="rId2"/>
          <a:srcRect l="-1" r="12729" b="26957"/>
          <a:stretch/>
        </p:blipFill>
        <p:spPr>
          <a:xfrm>
            <a:off x="849802" y="1334266"/>
            <a:ext cx="9657064" cy="4330383"/>
          </a:xfrm>
          <a:prstGeom prst="rect">
            <a:avLst/>
          </a:prstGeom>
        </p:spPr>
      </p:pic>
      <p:sp>
        <p:nvSpPr>
          <p:cNvPr id="2" name="Rectangle 1"/>
          <p:cNvSpPr/>
          <p:nvPr/>
        </p:nvSpPr>
        <p:spPr>
          <a:xfrm>
            <a:off x="968188" y="5633446"/>
            <a:ext cx="9117106" cy="369332"/>
          </a:xfrm>
          <a:prstGeom prst="rect">
            <a:avLst/>
          </a:prstGeom>
        </p:spPr>
        <p:txBody>
          <a:bodyPr wrap="square">
            <a:spAutoFit/>
          </a:bodyPr>
          <a:lstStyle/>
          <a:p>
            <a:r>
              <a:rPr lang="en-IN" b="1" dirty="0">
                <a:latin typeface="Times New Roman" panose="02020603050405020304" pitchFamily="18" charset="0"/>
                <a:cs typeface="Times New Roman" panose="02020603050405020304" pitchFamily="18" charset="0"/>
              </a:rPr>
              <a:t>Fig 5: </a:t>
            </a:r>
            <a:r>
              <a:rPr lang="en-IN" dirty="0">
                <a:latin typeface="Times New Roman" panose="02020603050405020304" pitchFamily="18" charset="0"/>
                <a:cs typeface="Times New Roman" panose="02020603050405020304" pitchFamily="18" charset="0"/>
              </a:rPr>
              <a:t>This shows the other users web page where one can accept their friend requests</a:t>
            </a:r>
          </a:p>
        </p:txBody>
      </p:sp>
    </p:spTree>
    <p:extLst>
      <p:ext uri="{BB962C8B-B14F-4D97-AF65-F5344CB8AC3E}">
        <p14:creationId xmlns:p14="http://schemas.microsoft.com/office/powerpoint/2010/main" val="1417943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F5FDE-423D-2E98-79C7-EECE2014A180}"/>
              </a:ext>
            </a:extLst>
          </p:cNvPr>
          <p:cNvSpPr>
            <a:spLocks noGrp="1"/>
          </p:cNvSpPr>
          <p:nvPr>
            <p:ph type="title"/>
          </p:nvPr>
        </p:nvSpPr>
        <p:spPr>
          <a:xfrm>
            <a:off x="-1" y="0"/>
            <a:ext cx="12192001" cy="886120"/>
          </a:xfrm>
          <a:solidFill>
            <a:srgbClr val="002060"/>
          </a:solidFill>
        </p:spPr>
        <p:txBody>
          <a:bodyPr>
            <a:normAutofit/>
          </a:bodyPr>
          <a:lstStyle/>
          <a:p>
            <a:pPr algn="ctr"/>
            <a:r>
              <a:rPr lang="en-US" sz="4000" dirty="0">
                <a:solidFill>
                  <a:schemeClr val="bg1"/>
                </a:solidFill>
                <a:latin typeface="Times New Roman" panose="02020603050405020304" pitchFamily="18" charset="0"/>
                <a:cs typeface="Times New Roman" panose="02020603050405020304" pitchFamily="18" charset="0"/>
              </a:rPr>
              <a:t>                                                        </a:t>
            </a:r>
            <a:endParaRPr lang="en-IN" sz="4000" dirty="0">
              <a:solidFill>
                <a:schemeClr val="bg1"/>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2E6B0F0-378C-35C0-D3FD-2E1734F4C15B}"/>
              </a:ext>
            </a:extLst>
          </p:cNvPr>
          <p:cNvSpPr>
            <a:spLocks noGrp="1"/>
          </p:cNvSpPr>
          <p:nvPr>
            <p:ph type="ftr" sz="quarter" idx="11"/>
          </p:nvPr>
        </p:nvSpPr>
        <p:spPr/>
        <p:txBody>
          <a:bodyPr/>
          <a:lstStyle/>
          <a:p>
            <a:endParaRPr lang="en-IN" altLang="en-US" sz="11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B4ED15B-61C6-551C-0469-4028CA3DEAD3}"/>
              </a:ext>
            </a:extLst>
          </p:cNvPr>
          <p:cNvSpPr>
            <a:spLocks noGrp="1"/>
          </p:cNvSpPr>
          <p:nvPr>
            <p:ph type="sldNum" sz="quarter" idx="12"/>
          </p:nvPr>
        </p:nvSpPr>
        <p:spPr/>
        <p:txBody>
          <a:bodyPr/>
          <a:lstStyle/>
          <a:p>
            <a:fld id="{D57F1E4F-1CFF-5643-939E-217C01CDF565}" type="slidenum">
              <a:rPr lang="en-US" smtClean="0"/>
              <a:t>22</a:t>
            </a:fld>
            <a:endParaRPr lang="en-US" dirty="0"/>
          </a:p>
        </p:txBody>
      </p:sp>
      <p:pic>
        <p:nvPicPr>
          <p:cNvPr id="9" name="Content Placeholder 8">
            <a:extLst>
              <a:ext uri="{FF2B5EF4-FFF2-40B4-BE49-F238E27FC236}">
                <a16:creationId xmlns:a16="http://schemas.microsoft.com/office/drawing/2014/main" id="{3708B9C2-CEB9-DD45-40B2-E2B202539078}"/>
              </a:ext>
            </a:extLst>
          </p:cNvPr>
          <p:cNvPicPr>
            <a:picLocks noGrp="1" noChangeAspect="1"/>
          </p:cNvPicPr>
          <p:nvPr>
            <p:ph idx="1"/>
          </p:nvPr>
        </p:nvPicPr>
        <p:blipFill rotWithShape="1">
          <a:blip r:embed="rId2"/>
          <a:srcRect l="-538" t="-1915" r="21384" b="11248"/>
          <a:stretch/>
        </p:blipFill>
        <p:spPr>
          <a:xfrm>
            <a:off x="1079368" y="1027522"/>
            <a:ext cx="8814062" cy="4602331"/>
          </a:xfrm>
          <a:prstGeom prst="rect">
            <a:avLst/>
          </a:prstGeom>
        </p:spPr>
      </p:pic>
      <p:sp>
        <p:nvSpPr>
          <p:cNvPr id="3" name="Rectangle 2"/>
          <p:cNvSpPr/>
          <p:nvPr/>
        </p:nvSpPr>
        <p:spPr>
          <a:xfrm>
            <a:off x="1116105" y="5629853"/>
            <a:ext cx="8740589" cy="646331"/>
          </a:xfrm>
          <a:prstGeom prst="rect">
            <a:avLst/>
          </a:prstGeom>
        </p:spPr>
        <p:txBody>
          <a:bodyPr wrap="square">
            <a:spAutoFit/>
          </a:bodyPr>
          <a:lstStyle/>
          <a:p>
            <a:r>
              <a:rPr lang="en-IN" b="1" dirty="0">
                <a:latin typeface="Times New Roman" panose="02020603050405020304" pitchFamily="18" charset="0"/>
                <a:cs typeface="Times New Roman" panose="02020603050405020304" pitchFamily="18" charset="0"/>
              </a:rPr>
              <a:t>Fig 6: </a:t>
            </a:r>
            <a:r>
              <a:rPr lang="en-IN" dirty="0">
                <a:latin typeface="Times New Roman" panose="02020603050405020304" pitchFamily="18" charset="0"/>
                <a:cs typeface="Times New Roman" panose="02020603050405020304" pitchFamily="18" charset="0"/>
              </a:rPr>
              <a:t>This shows the post that a user can upload. Here, user named Sharon has posted a picture with the description Nature!</a:t>
            </a:r>
          </a:p>
        </p:txBody>
      </p:sp>
    </p:spTree>
    <p:extLst>
      <p:ext uri="{BB962C8B-B14F-4D97-AF65-F5344CB8AC3E}">
        <p14:creationId xmlns:p14="http://schemas.microsoft.com/office/powerpoint/2010/main" val="3151501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F5FDE-423D-2E98-79C7-EECE2014A180}"/>
              </a:ext>
            </a:extLst>
          </p:cNvPr>
          <p:cNvSpPr>
            <a:spLocks noGrp="1"/>
          </p:cNvSpPr>
          <p:nvPr>
            <p:ph type="title"/>
          </p:nvPr>
        </p:nvSpPr>
        <p:spPr>
          <a:xfrm>
            <a:off x="0" y="0"/>
            <a:ext cx="12192000" cy="886120"/>
          </a:xfrm>
          <a:solidFill>
            <a:srgbClr val="002060"/>
          </a:solidFill>
        </p:spPr>
        <p:txBody>
          <a:bodyPr>
            <a:normAutofit/>
          </a:bodyPr>
          <a:lstStyle/>
          <a:p>
            <a:pPr algn="ctr"/>
            <a:r>
              <a:rPr lang="en-US" sz="4000" dirty="0">
                <a:solidFill>
                  <a:schemeClr val="bg1"/>
                </a:solidFill>
                <a:latin typeface="Times New Roman" panose="02020603050405020304" pitchFamily="18" charset="0"/>
                <a:cs typeface="Times New Roman" panose="02020603050405020304" pitchFamily="18" charset="0"/>
              </a:rPr>
              <a:t>                     </a:t>
            </a:r>
            <a:endParaRPr lang="en-IN" sz="4000" dirty="0">
              <a:solidFill>
                <a:schemeClr val="bg1"/>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2E6B0F0-378C-35C0-D3FD-2E1734F4C15B}"/>
              </a:ext>
            </a:extLst>
          </p:cNvPr>
          <p:cNvSpPr>
            <a:spLocks noGrp="1"/>
          </p:cNvSpPr>
          <p:nvPr>
            <p:ph type="ftr" sz="quarter" idx="11"/>
          </p:nvPr>
        </p:nvSpPr>
        <p:spPr/>
        <p:txBody>
          <a:bodyPr/>
          <a:lstStyle/>
          <a:p>
            <a:endParaRPr lang="en-IN" altLang="en-US" sz="11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B4ED15B-61C6-551C-0469-4028CA3DEAD3}"/>
              </a:ext>
            </a:extLst>
          </p:cNvPr>
          <p:cNvSpPr>
            <a:spLocks noGrp="1"/>
          </p:cNvSpPr>
          <p:nvPr>
            <p:ph type="sldNum" sz="quarter" idx="12"/>
          </p:nvPr>
        </p:nvSpPr>
        <p:spPr/>
        <p:txBody>
          <a:bodyPr/>
          <a:lstStyle/>
          <a:p>
            <a:fld id="{D57F1E4F-1CFF-5643-939E-217C01CDF565}" type="slidenum">
              <a:rPr lang="en-US" smtClean="0"/>
              <a:t>23</a:t>
            </a:fld>
            <a:endParaRPr lang="en-US" dirty="0"/>
          </a:p>
        </p:txBody>
      </p:sp>
      <p:pic>
        <p:nvPicPr>
          <p:cNvPr id="3" name="Picture 2">
            <a:extLst>
              <a:ext uri="{FF2B5EF4-FFF2-40B4-BE49-F238E27FC236}">
                <a16:creationId xmlns:a16="http://schemas.microsoft.com/office/drawing/2014/main" id="{E9105766-CD78-D915-6B76-9343ED852077}"/>
              </a:ext>
            </a:extLst>
          </p:cNvPr>
          <p:cNvPicPr>
            <a:picLocks noChangeAspect="1"/>
          </p:cNvPicPr>
          <p:nvPr/>
        </p:nvPicPr>
        <p:blipFill rotWithShape="1">
          <a:blip r:embed="rId2"/>
          <a:srcRect r="22154" b="11111"/>
          <a:stretch/>
        </p:blipFill>
        <p:spPr>
          <a:xfrm>
            <a:off x="2150247" y="1093509"/>
            <a:ext cx="7356824" cy="4414008"/>
          </a:xfrm>
          <a:prstGeom prst="rect">
            <a:avLst/>
          </a:prstGeom>
        </p:spPr>
      </p:pic>
      <p:sp>
        <p:nvSpPr>
          <p:cNvPr id="7" name="Rectangle 6"/>
          <p:cNvSpPr/>
          <p:nvPr/>
        </p:nvSpPr>
        <p:spPr>
          <a:xfrm>
            <a:off x="1869141" y="5687669"/>
            <a:ext cx="8001000" cy="646331"/>
          </a:xfrm>
          <a:prstGeom prst="rect">
            <a:avLst/>
          </a:prstGeom>
        </p:spPr>
        <p:txBody>
          <a:bodyPr wrap="square">
            <a:spAutoFit/>
          </a:bodyPr>
          <a:lstStyle/>
          <a:p>
            <a:r>
              <a:rPr lang="en-IN" b="1" dirty="0">
                <a:latin typeface="Times New Roman" panose="02020603050405020304" pitchFamily="18" charset="0"/>
                <a:cs typeface="Times New Roman" panose="02020603050405020304" pitchFamily="18" charset="0"/>
              </a:rPr>
              <a:t>Fig 7: </a:t>
            </a:r>
            <a:r>
              <a:rPr lang="en-IN" dirty="0">
                <a:latin typeface="Times New Roman" panose="02020603050405020304" pitchFamily="18" charset="0"/>
                <a:cs typeface="Times New Roman" panose="02020603050405020304" pitchFamily="18" charset="0"/>
              </a:rPr>
              <a:t>This shows the anti-bullying comment that is posted by Prashanth on Sharon’s post.</a:t>
            </a:r>
          </a:p>
        </p:txBody>
      </p:sp>
    </p:spTree>
    <p:extLst>
      <p:ext uri="{BB962C8B-B14F-4D97-AF65-F5344CB8AC3E}">
        <p14:creationId xmlns:p14="http://schemas.microsoft.com/office/powerpoint/2010/main" val="1725562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F5FDE-423D-2E98-79C7-EECE2014A180}"/>
              </a:ext>
            </a:extLst>
          </p:cNvPr>
          <p:cNvSpPr>
            <a:spLocks noGrp="1"/>
          </p:cNvSpPr>
          <p:nvPr>
            <p:ph type="title"/>
          </p:nvPr>
        </p:nvSpPr>
        <p:spPr>
          <a:xfrm>
            <a:off x="-1" y="9939"/>
            <a:ext cx="12192001" cy="886120"/>
          </a:xfrm>
          <a:solidFill>
            <a:srgbClr val="002060"/>
          </a:solidFill>
        </p:spPr>
        <p:txBody>
          <a:bodyPr>
            <a:normAutofit/>
          </a:bodyPr>
          <a:lstStyle/>
          <a:p>
            <a:pPr algn="ctr"/>
            <a:r>
              <a:rPr lang="en-US" sz="4000" dirty="0">
                <a:solidFill>
                  <a:schemeClr val="bg1"/>
                </a:solidFill>
                <a:latin typeface="Times New Roman" panose="02020603050405020304" pitchFamily="18" charset="0"/>
                <a:cs typeface="Times New Roman" panose="02020603050405020304" pitchFamily="18" charset="0"/>
              </a:rPr>
              <a:t>                                                             </a:t>
            </a:r>
            <a:endParaRPr lang="en-IN" sz="4000" dirty="0">
              <a:solidFill>
                <a:schemeClr val="bg1"/>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2E6B0F0-378C-35C0-D3FD-2E1734F4C15B}"/>
              </a:ext>
            </a:extLst>
          </p:cNvPr>
          <p:cNvSpPr>
            <a:spLocks noGrp="1"/>
          </p:cNvSpPr>
          <p:nvPr>
            <p:ph type="ftr" sz="quarter" idx="11"/>
          </p:nvPr>
        </p:nvSpPr>
        <p:spPr/>
        <p:txBody>
          <a:bodyPr/>
          <a:lstStyle/>
          <a:p>
            <a:endParaRPr lang="en-IN" altLang="en-US" sz="11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B4ED15B-61C6-551C-0469-4028CA3DEAD3}"/>
              </a:ext>
            </a:extLst>
          </p:cNvPr>
          <p:cNvSpPr>
            <a:spLocks noGrp="1"/>
          </p:cNvSpPr>
          <p:nvPr>
            <p:ph type="sldNum" sz="quarter" idx="12"/>
          </p:nvPr>
        </p:nvSpPr>
        <p:spPr/>
        <p:txBody>
          <a:bodyPr/>
          <a:lstStyle/>
          <a:p>
            <a:fld id="{D57F1E4F-1CFF-5643-939E-217C01CDF565}" type="slidenum">
              <a:rPr lang="en-US" smtClean="0"/>
              <a:t>24</a:t>
            </a:fld>
            <a:endParaRPr lang="en-US" dirty="0"/>
          </a:p>
        </p:txBody>
      </p:sp>
      <p:pic>
        <p:nvPicPr>
          <p:cNvPr id="8" name="Picture 7">
            <a:extLst>
              <a:ext uri="{FF2B5EF4-FFF2-40B4-BE49-F238E27FC236}">
                <a16:creationId xmlns:a16="http://schemas.microsoft.com/office/drawing/2014/main" id="{B9A22F12-A3CA-BAD3-29CE-D076F2013B5F}"/>
              </a:ext>
            </a:extLst>
          </p:cNvPr>
          <p:cNvPicPr>
            <a:picLocks noChangeAspect="1"/>
          </p:cNvPicPr>
          <p:nvPr/>
        </p:nvPicPr>
        <p:blipFill rotWithShape="1">
          <a:blip r:embed="rId2"/>
          <a:srcRect r="22923" b="9197"/>
          <a:stretch/>
        </p:blipFill>
        <p:spPr>
          <a:xfrm>
            <a:off x="1721224" y="1005113"/>
            <a:ext cx="7573466" cy="4413081"/>
          </a:xfrm>
          <a:prstGeom prst="rect">
            <a:avLst/>
          </a:prstGeom>
        </p:spPr>
      </p:pic>
      <p:sp>
        <p:nvSpPr>
          <p:cNvPr id="3" name="Rectangle 2"/>
          <p:cNvSpPr/>
          <p:nvPr/>
        </p:nvSpPr>
        <p:spPr>
          <a:xfrm>
            <a:off x="1891553" y="5593006"/>
            <a:ext cx="8018930" cy="369332"/>
          </a:xfrm>
          <a:prstGeom prst="rect">
            <a:avLst/>
          </a:prstGeom>
        </p:spPr>
        <p:txBody>
          <a:bodyPr wrap="square">
            <a:spAutoFit/>
          </a:bodyPr>
          <a:lstStyle/>
          <a:p>
            <a:r>
              <a:rPr lang="en-IN" b="1" dirty="0">
                <a:latin typeface="Times New Roman" panose="02020603050405020304" pitchFamily="18" charset="0"/>
                <a:cs typeface="Times New Roman" panose="02020603050405020304" pitchFamily="18" charset="0"/>
              </a:rPr>
              <a:t>Fig 8: </a:t>
            </a:r>
            <a:r>
              <a:rPr lang="en-IN" dirty="0">
                <a:latin typeface="Times New Roman" panose="02020603050405020304" pitchFamily="18" charset="0"/>
                <a:cs typeface="Times New Roman" panose="02020603050405020304" pitchFamily="18" charset="0"/>
              </a:rPr>
              <a:t>This shows that the anti-bullying comment is posted successfully</a:t>
            </a:r>
            <a:r>
              <a:rPr lang="en-IN" dirty="0"/>
              <a:t>.</a:t>
            </a:r>
          </a:p>
        </p:txBody>
      </p:sp>
    </p:spTree>
    <p:extLst>
      <p:ext uri="{BB962C8B-B14F-4D97-AF65-F5344CB8AC3E}">
        <p14:creationId xmlns:p14="http://schemas.microsoft.com/office/powerpoint/2010/main" val="4276943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F5FDE-423D-2E98-79C7-EECE2014A180}"/>
              </a:ext>
            </a:extLst>
          </p:cNvPr>
          <p:cNvSpPr>
            <a:spLocks noGrp="1"/>
          </p:cNvSpPr>
          <p:nvPr>
            <p:ph type="title"/>
          </p:nvPr>
        </p:nvSpPr>
        <p:spPr>
          <a:xfrm>
            <a:off x="-1" y="9939"/>
            <a:ext cx="12192001" cy="886120"/>
          </a:xfrm>
          <a:solidFill>
            <a:srgbClr val="002060"/>
          </a:solidFill>
        </p:spPr>
        <p:txBody>
          <a:bodyPr>
            <a:normAutofit/>
          </a:bodyPr>
          <a:lstStyle/>
          <a:p>
            <a:pPr algn="ctr"/>
            <a:r>
              <a:rPr lang="en-US" sz="4000" dirty="0">
                <a:solidFill>
                  <a:schemeClr val="bg1"/>
                </a:solidFill>
                <a:latin typeface="Times New Roman" panose="02020603050405020304" pitchFamily="18" charset="0"/>
                <a:cs typeface="Times New Roman" panose="02020603050405020304" pitchFamily="18" charset="0"/>
              </a:rPr>
              <a:t>                                                                     </a:t>
            </a:r>
            <a:endParaRPr lang="en-IN" sz="4000" dirty="0">
              <a:solidFill>
                <a:schemeClr val="bg1"/>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2E6B0F0-378C-35C0-D3FD-2E1734F4C15B}"/>
              </a:ext>
            </a:extLst>
          </p:cNvPr>
          <p:cNvSpPr>
            <a:spLocks noGrp="1"/>
          </p:cNvSpPr>
          <p:nvPr>
            <p:ph type="ftr" sz="quarter" idx="11"/>
          </p:nvPr>
        </p:nvSpPr>
        <p:spPr/>
        <p:txBody>
          <a:bodyPr/>
          <a:lstStyle/>
          <a:p>
            <a:endParaRPr lang="en-IN" altLang="en-US" sz="11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B4ED15B-61C6-551C-0469-4028CA3DEAD3}"/>
              </a:ext>
            </a:extLst>
          </p:cNvPr>
          <p:cNvSpPr>
            <a:spLocks noGrp="1"/>
          </p:cNvSpPr>
          <p:nvPr>
            <p:ph type="sldNum" sz="quarter" idx="12"/>
          </p:nvPr>
        </p:nvSpPr>
        <p:spPr/>
        <p:txBody>
          <a:bodyPr/>
          <a:lstStyle/>
          <a:p>
            <a:fld id="{D57F1E4F-1CFF-5643-939E-217C01CDF565}" type="slidenum">
              <a:rPr lang="en-US" smtClean="0"/>
              <a:t>25</a:t>
            </a:fld>
            <a:endParaRPr lang="en-US" dirty="0"/>
          </a:p>
        </p:txBody>
      </p:sp>
      <p:pic>
        <p:nvPicPr>
          <p:cNvPr id="3" name="Picture 2">
            <a:extLst>
              <a:ext uri="{FF2B5EF4-FFF2-40B4-BE49-F238E27FC236}">
                <a16:creationId xmlns:a16="http://schemas.microsoft.com/office/drawing/2014/main" id="{B73FEF7C-9049-4769-DA65-801D516DE009}"/>
              </a:ext>
            </a:extLst>
          </p:cNvPr>
          <p:cNvPicPr>
            <a:picLocks noChangeAspect="1"/>
          </p:cNvPicPr>
          <p:nvPr/>
        </p:nvPicPr>
        <p:blipFill rotWithShape="1">
          <a:blip r:embed="rId2"/>
          <a:srcRect r="22769" b="9881"/>
          <a:stretch/>
        </p:blipFill>
        <p:spPr>
          <a:xfrm>
            <a:off x="1304364" y="886121"/>
            <a:ext cx="8095129" cy="4264103"/>
          </a:xfrm>
          <a:prstGeom prst="rect">
            <a:avLst/>
          </a:prstGeom>
        </p:spPr>
      </p:pic>
      <p:sp>
        <p:nvSpPr>
          <p:cNvPr id="7" name="Rectangle 6"/>
          <p:cNvSpPr/>
          <p:nvPr/>
        </p:nvSpPr>
        <p:spPr>
          <a:xfrm>
            <a:off x="1048870" y="5541229"/>
            <a:ext cx="9345705" cy="646331"/>
          </a:xfrm>
          <a:prstGeom prst="rect">
            <a:avLst/>
          </a:prstGeom>
        </p:spPr>
        <p:txBody>
          <a:bodyPr wrap="square">
            <a:spAutoFit/>
          </a:bodyPr>
          <a:lstStyle/>
          <a:p>
            <a:r>
              <a:rPr lang="en-IN" b="1" dirty="0">
                <a:latin typeface="Times New Roman" panose="02020603050405020304" pitchFamily="18" charset="0"/>
                <a:cs typeface="Times New Roman" panose="02020603050405020304" pitchFamily="18" charset="0"/>
              </a:rPr>
              <a:t>Fig 9: </a:t>
            </a:r>
            <a:r>
              <a:rPr lang="en-IN" dirty="0">
                <a:latin typeface="Times New Roman" panose="02020603050405020304" pitchFamily="18" charset="0"/>
                <a:cs typeface="Times New Roman" panose="02020603050405020304" pitchFamily="18" charset="0"/>
              </a:rPr>
              <a:t>This shows that the comment is filtered when a user tries to post a bullying comment</a:t>
            </a:r>
          </a:p>
          <a:p>
            <a:endParaRPr lang="en-IN" dirty="0"/>
          </a:p>
        </p:txBody>
      </p:sp>
    </p:spTree>
    <p:extLst>
      <p:ext uri="{BB962C8B-B14F-4D97-AF65-F5344CB8AC3E}">
        <p14:creationId xmlns:p14="http://schemas.microsoft.com/office/powerpoint/2010/main" val="995284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F5FDE-423D-2E98-79C7-EECE2014A180}"/>
              </a:ext>
            </a:extLst>
          </p:cNvPr>
          <p:cNvSpPr>
            <a:spLocks noGrp="1"/>
          </p:cNvSpPr>
          <p:nvPr>
            <p:ph type="title"/>
          </p:nvPr>
        </p:nvSpPr>
        <p:spPr>
          <a:xfrm>
            <a:off x="-1" y="9939"/>
            <a:ext cx="12192001" cy="886120"/>
          </a:xfrm>
          <a:solidFill>
            <a:srgbClr val="002060"/>
          </a:solidFill>
        </p:spPr>
        <p:txBody>
          <a:bodyPr>
            <a:normAutofit/>
          </a:bodyPr>
          <a:lstStyle/>
          <a:p>
            <a:pPr algn="ctr"/>
            <a:r>
              <a:rPr lang="en-US" sz="4000" dirty="0">
                <a:solidFill>
                  <a:schemeClr val="bg1"/>
                </a:solidFill>
                <a:latin typeface="Times New Roman" panose="02020603050405020304" pitchFamily="18" charset="0"/>
                <a:cs typeface="Times New Roman" panose="02020603050405020304" pitchFamily="18" charset="0"/>
              </a:rPr>
              <a:t>                                                              </a:t>
            </a:r>
            <a:endParaRPr lang="en-IN" sz="4000" dirty="0">
              <a:solidFill>
                <a:schemeClr val="bg1"/>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2E6B0F0-378C-35C0-D3FD-2E1734F4C15B}"/>
              </a:ext>
            </a:extLst>
          </p:cNvPr>
          <p:cNvSpPr>
            <a:spLocks noGrp="1"/>
          </p:cNvSpPr>
          <p:nvPr>
            <p:ph type="ftr" sz="quarter" idx="11"/>
          </p:nvPr>
        </p:nvSpPr>
        <p:spPr/>
        <p:txBody>
          <a:bodyPr/>
          <a:lstStyle/>
          <a:p>
            <a:endParaRPr lang="en-IN" altLang="en-US" sz="11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B4ED15B-61C6-551C-0469-4028CA3DEAD3}"/>
              </a:ext>
            </a:extLst>
          </p:cNvPr>
          <p:cNvSpPr>
            <a:spLocks noGrp="1"/>
          </p:cNvSpPr>
          <p:nvPr>
            <p:ph type="sldNum" sz="quarter" idx="12"/>
          </p:nvPr>
        </p:nvSpPr>
        <p:spPr/>
        <p:txBody>
          <a:bodyPr/>
          <a:lstStyle/>
          <a:p>
            <a:fld id="{D57F1E4F-1CFF-5643-939E-217C01CDF565}" type="slidenum">
              <a:rPr lang="en-US" smtClean="0"/>
              <a:t>26</a:t>
            </a:fld>
            <a:endParaRPr lang="en-US" dirty="0"/>
          </a:p>
        </p:txBody>
      </p:sp>
      <p:pic>
        <p:nvPicPr>
          <p:cNvPr id="3" name="Picture 2">
            <a:extLst>
              <a:ext uri="{FF2B5EF4-FFF2-40B4-BE49-F238E27FC236}">
                <a16:creationId xmlns:a16="http://schemas.microsoft.com/office/drawing/2014/main" id="{E4DE75C7-7F40-6C61-5AA2-1CC75185B485}"/>
              </a:ext>
            </a:extLst>
          </p:cNvPr>
          <p:cNvPicPr>
            <a:picLocks noChangeAspect="1"/>
          </p:cNvPicPr>
          <p:nvPr/>
        </p:nvPicPr>
        <p:blipFill rotWithShape="1">
          <a:blip r:embed="rId2"/>
          <a:srcRect r="22231" b="9470"/>
          <a:stretch/>
        </p:blipFill>
        <p:spPr>
          <a:xfrm>
            <a:off x="1931153" y="1150070"/>
            <a:ext cx="6732080" cy="4599503"/>
          </a:xfrm>
          <a:prstGeom prst="rect">
            <a:avLst/>
          </a:prstGeom>
        </p:spPr>
      </p:pic>
    </p:spTree>
    <p:extLst>
      <p:ext uri="{BB962C8B-B14F-4D97-AF65-F5344CB8AC3E}">
        <p14:creationId xmlns:p14="http://schemas.microsoft.com/office/powerpoint/2010/main" val="1380523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F5FDE-423D-2E98-79C7-EECE2014A180}"/>
              </a:ext>
            </a:extLst>
          </p:cNvPr>
          <p:cNvSpPr>
            <a:spLocks noGrp="1"/>
          </p:cNvSpPr>
          <p:nvPr>
            <p:ph type="title"/>
          </p:nvPr>
        </p:nvSpPr>
        <p:spPr>
          <a:xfrm>
            <a:off x="-1" y="9939"/>
            <a:ext cx="12192001" cy="886120"/>
          </a:xfrm>
          <a:solidFill>
            <a:srgbClr val="002060"/>
          </a:solidFill>
        </p:spPr>
        <p:txBody>
          <a:bodyPr>
            <a:normAutofit/>
          </a:bodyPr>
          <a:lstStyle/>
          <a:p>
            <a:pPr algn="ctr"/>
            <a:r>
              <a:rPr lang="en-IN" sz="4000">
                <a:solidFill>
                  <a:schemeClr val="bg1"/>
                </a:solidFill>
                <a:latin typeface="Times New Roman" panose="02020603050405020304" pitchFamily="18" charset="0"/>
                <a:cs typeface="Times New Roman" panose="02020603050405020304" pitchFamily="18" charset="0"/>
              </a:rPr>
              <a:t>outputs</a:t>
            </a:r>
            <a:endParaRPr lang="en-IN" sz="4000" dirty="0">
              <a:solidFill>
                <a:schemeClr val="bg1"/>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2E6B0F0-378C-35C0-D3FD-2E1734F4C15B}"/>
              </a:ext>
            </a:extLst>
          </p:cNvPr>
          <p:cNvSpPr>
            <a:spLocks noGrp="1"/>
          </p:cNvSpPr>
          <p:nvPr>
            <p:ph type="ftr" sz="quarter" idx="11"/>
          </p:nvPr>
        </p:nvSpPr>
        <p:spPr/>
        <p:txBody>
          <a:bodyPr/>
          <a:lstStyle/>
          <a:p>
            <a:endParaRPr lang="en-IN" altLang="en-US" sz="11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B4ED15B-61C6-551C-0469-4028CA3DEAD3}"/>
              </a:ext>
            </a:extLst>
          </p:cNvPr>
          <p:cNvSpPr>
            <a:spLocks noGrp="1"/>
          </p:cNvSpPr>
          <p:nvPr>
            <p:ph type="sldNum" sz="quarter" idx="12"/>
          </p:nvPr>
        </p:nvSpPr>
        <p:spPr/>
        <p:txBody>
          <a:bodyPr/>
          <a:lstStyle/>
          <a:p>
            <a:fld id="{D57F1E4F-1CFF-5643-939E-217C01CDF565}" type="slidenum">
              <a:rPr lang="en-US" smtClean="0"/>
              <a:t>27</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814202729"/>
              </p:ext>
            </p:extLst>
          </p:nvPr>
        </p:nvGraphicFramePr>
        <p:xfrm>
          <a:off x="1707775" y="1522270"/>
          <a:ext cx="7758954" cy="4075352"/>
        </p:xfrm>
        <a:graphic>
          <a:graphicData uri="http://schemas.openxmlformats.org/drawingml/2006/table">
            <a:tbl>
              <a:tblPr firstRow="1" firstCol="1" bandRow="1"/>
              <a:tblGrid>
                <a:gridCol w="2585824">
                  <a:extLst>
                    <a:ext uri="{9D8B030D-6E8A-4147-A177-3AD203B41FA5}">
                      <a16:colId xmlns:a16="http://schemas.microsoft.com/office/drawing/2014/main" val="20000"/>
                    </a:ext>
                  </a:extLst>
                </a:gridCol>
                <a:gridCol w="2586565">
                  <a:extLst>
                    <a:ext uri="{9D8B030D-6E8A-4147-A177-3AD203B41FA5}">
                      <a16:colId xmlns:a16="http://schemas.microsoft.com/office/drawing/2014/main" val="20001"/>
                    </a:ext>
                  </a:extLst>
                </a:gridCol>
                <a:gridCol w="2586565">
                  <a:extLst>
                    <a:ext uri="{9D8B030D-6E8A-4147-A177-3AD203B41FA5}">
                      <a16:colId xmlns:a16="http://schemas.microsoft.com/office/drawing/2014/main" val="20002"/>
                    </a:ext>
                  </a:extLst>
                </a:gridCol>
              </a:tblGrid>
              <a:tr h="370487">
                <a:tc>
                  <a:txBody>
                    <a:bodyPr/>
                    <a:lstStyle/>
                    <a:p>
                      <a:pPr marL="457200">
                        <a:lnSpc>
                          <a:spcPct val="150000"/>
                        </a:lnSpc>
                        <a:spcAft>
                          <a:spcPts val="0"/>
                        </a:spcAft>
                      </a:pPr>
                      <a:r>
                        <a:rPr lang="en-IN" sz="1200" b="1" dirty="0">
                          <a:effectLst/>
                          <a:latin typeface="Times New Roman"/>
                          <a:ea typeface="Calibri"/>
                          <a:cs typeface="Times New Roman"/>
                        </a:rPr>
                        <a:t>TEST CASE</a:t>
                      </a:r>
                      <a:endParaRPr lang="en-IN" sz="11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50000"/>
                        </a:lnSpc>
                        <a:spcAft>
                          <a:spcPts val="0"/>
                        </a:spcAft>
                      </a:pPr>
                      <a:r>
                        <a:rPr lang="en-IN" sz="1200" b="1">
                          <a:effectLst/>
                          <a:latin typeface="Times New Roman"/>
                          <a:ea typeface="Calibri"/>
                          <a:cs typeface="Times New Roman"/>
                        </a:rPr>
                        <a:t>OUTPUT</a:t>
                      </a:r>
                      <a:endParaRPr lang="en-IN"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50000"/>
                        </a:lnSpc>
                        <a:spcAft>
                          <a:spcPts val="800"/>
                        </a:spcAft>
                      </a:pPr>
                      <a:r>
                        <a:rPr lang="en-IN" sz="1200" b="1">
                          <a:effectLst/>
                          <a:latin typeface="Times New Roman"/>
                          <a:ea typeface="Calibri"/>
                          <a:cs typeface="Times New Roman"/>
                        </a:rPr>
                        <a:t>STATUS</a:t>
                      </a:r>
                      <a:endParaRPr lang="en-IN"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40973">
                <a:tc>
                  <a:txBody>
                    <a:bodyPr/>
                    <a:lstStyle/>
                    <a:p>
                      <a:pPr marL="457200">
                        <a:lnSpc>
                          <a:spcPct val="150000"/>
                        </a:lnSpc>
                        <a:spcAft>
                          <a:spcPts val="0"/>
                        </a:spcAft>
                      </a:pPr>
                      <a:r>
                        <a:rPr lang="en-IN" sz="1400" dirty="0">
                          <a:effectLst/>
                          <a:latin typeface="Times New Roman"/>
                          <a:ea typeface="Calibri"/>
                          <a:cs typeface="Times New Roman"/>
                        </a:rPr>
                        <a:t>Comment1: u truly love nature</a:t>
                      </a:r>
                      <a:endParaRPr lang="en-IN"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50000"/>
                        </a:lnSpc>
                        <a:spcAft>
                          <a:spcPts val="0"/>
                        </a:spcAft>
                      </a:pPr>
                      <a:r>
                        <a:rPr lang="en-IN" sz="1400" dirty="0">
                          <a:effectLst/>
                          <a:latin typeface="Times New Roman"/>
                          <a:ea typeface="Calibri"/>
                          <a:cs typeface="Times New Roman"/>
                        </a:rPr>
                        <a:t>Identified as anti-bullying</a:t>
                      </a:r>
                      <a:endParaRPr lang="en-IN"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50000"/>
                        </a:lnSpc>
                        <a:spcAft>
                          <a:spcPts val="800"/>
                        </a:spcAft>
                      </a:pPr>
                      <a:r>
                        <a:rPr lang="en-IN" sz="1400">
                          <a:effectLst/>
                          <a:latin typeface="Times New Roman"/>
                          <a:ea typeface="Calibri"/>
                          <a:cs typeface="Times New Roman"/>
                        </a:rPr>
                        <a:t>Your comment is posted Successfully</a:t>
                      </a:r>
                      <a:endParaRPr lang="en-IN" sz="1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40973">
                <a:tc>
                  <a:txBody>
                    <a:bodyPr/>
                    <a:lstStyle/>
                    <a:p>
                      <a:pPr marL="457200">
                        <a:lnSpc>
                          <a:spcPct val="150000"/>
                        </a:lnSpc>
                        <a:spcAft>
                          <a:spcPts val="0"/>
                        </a:spcAft>
                      </a:pPr>
                      <a:r>
                        <a:rPr lang="en-IN" sz="1400">
                          <a:effectLst/>
                          <a:latin typeface="Times New Roman"/>
                          <a:ea typeface="Calibri"/>
                          <a:cs typeface="Times New Roman"/>
                        </a:rPr>
                        <a:t>Comment2: Not a great picture Asshole</a:t>
                      </a:r>
                      <a:endParaRPr lang="en-IN" sz="1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50000"/>
                        </a:lnSpc>
                        <a:spcAft>
                          <a:spcPts val="0"/>
                        </a:spcAft>
                      </a:pPr>
                      <a:r>
                        <a:rPr lang="en-IN" sz="1400" dirty="0">
                          <a:effectLst/>
                          <a:latin typeface="Times New Roman"/>
                          <a:ea typeface="Calibri"/>
                          <a:cs typeface="Times New Roman"/>
                        </a:rPr>
                        <a:t>Identified as bullying</a:t>
                      </a:r>
                      <a:endParaRPr lang="en-IN"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50000"/>
                        </a:lnSpc>
                        <a:spcAft>
                          <a:spcPts val="800"/>
                        </a:spcAft>
                      </a:pPr>
                      <a:r>
                        <a:rPr lang="en-IN" sz="1400">
                          <a:effectLst/>
                          <a:latin typeface="Times New Roman"/>
                          <a:ea typeface="Calibri"/>
                          <a:cs typeface="Times New Roman"/>
                        </a:rPr>
                        <a:t>Warning! Your comment is filtered</a:t>
                      </a:r>
                      <a:endParaRPr lang="en-IN" sz="1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40973">
                <a:tc>
                  <a:txBody>
                    <a:bodyPr/>
                    <a:lstStyle/>
                    <a:p>
                      <a:pPr marL="457200">
                        <a:lnSpc>
                          <a:spcPct val="150000"/>
                        </a:lnSpc>
                        <a:spcAft>
                          <a:spcPts val="0"/>
                        </a:spcAft>
                      </a:pPr>
                      <a:r>
                        <a:rPr lang="en-IN" sz="1400">
                          <a:effectLst/>
                          <a:latin typeface="Times New Roman"/>
                          <a:ea typeface="Calibri"/>
                          <a:cs typeface="Times New Roman"/>
                        </a:rPr>
                        <a:t>Comment3: Beautiful pic</a:t>
                      </a:r>
                      <a:endParaRPr lang="en-IN" sz="1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50000"/>
                        </a:lnSpc>
                        <a:spcAft>
                          <a:spcPts val="0"/>
                        </a:spcAft>
                      </a:pPr>
                      <a:r>
                        <a:rPr lang="en-IN" sz="1400" dirty="0">
                          <a:effectLst/>
                          <a:latin typeface="Times New Roman"/>
                          <a:ea typeface="Calibri"/>
                          <a:cs typeface="Times New Roman"/>
                        </a:rPr>
                        <a:t>Identified as anti-bullying</a:t>
                      </a:r>
                      <a:endParaRPr lang="en-IN"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50000"/>
                        </a:lnSpc>
                        <a:spcAft>
                          <a:spcPts val="800"/>
                        </a:spcAft>
                      </a:pPr>
                      <a:r>
                        <a:rPr lang="en-IN" sz="1400" dirty="0">
                          <a:effectLst/>
                          <a:latin typeface="Times New Roman"/>
                          <a:ea typeface="Calibri"/>
                          <a:cs typeface="Times New Roman"/>
                        </a:rPr>
                        <a:t>Your comment is posted Successfully</a:t>
                      </a:r>
                      <a:endParaRPr lang="en-IN"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40973">
                <a:tc>
                  <a:txBody>
                    <a:bodyPr/>
                    <a:lstStyle/>
                    <a:p>
                      <a:pPr marL="457200">
                        <a:lnSpc>
                          <a:spcPct val="150000"/>
                        </a:lnSpc>
                        <a:spcAft>
                          <a:spcPts val="0"/>
                        </a:spcAft>
                      </a:pPr>
                      <a:r>
                        <a:rPr lang="en-IN" sz="1400">
                          <a:effectLst/>
                          <a:latin typeface="Times New Roman"/>
                          <a:ea typeface="Calibri"/>
                          <a:cs typeface="Times New Roman"/>
                        </a:rPr>
                        <a:t>Comment4: Bullshit</a:t>
                      </a:r>
                      <a:endParaRPr lang="en-IN" sz="1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50000"/>
                        </a:lnSpc>
                        <a:spcAft>
                          <a:spcPts val="0"/>
                        </a:spcAft>
                      </a:pPr>
                      <a:r>
                        <a:rPr lang="en-IN" sz="1400">
                          <a:effectLst/>
                          <a:latin typeface="Times New Roman"/>
                          <a:ea typeface="Calibri"/>
                          <a:cs typeface="Times New Roman"/>
                        </a:rPr>
                        <a:t>Identified as bullying</a:t>
                      </a:r>
                      <a:endParaRPr lang="en-IN" sz="1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50000"/>
                        </a:lnSpc>
                        <a:spcAft>
                          <a:spcPts val="800"/>
                        </a:spcAft>
                      </a:pPr>
                      <a:r>
                        <a:rPr lang="en-IN" sz="1400" dirty="0">
                          <a:effectLst/>
                          <a:latin typeface="Times New Roman"/>
                          <a:ea typeface="Calibri"/>
                          <a:cs typeface="Times New Roman"/>
                        </a:rPr>
                        <a:t>Warning! Your comment is filtered</a:t>
                      </a:r>
                      <a:endParaRPr lang="en-IN"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40973">
                <a:tc>
                  <a:txBody>
                    <a:bodyPr/>
                    <a:lstStyle/>
                    <a:p>
                      <a:pPr marL="457200">
                        <a:lnSpc>
                          <a:spcPct val="150000"/>
                        </a:lnSpc>
                        <a:spcAft>
                          <a:spcPts val="0"/>
                        </a:spcAft>
                      </a:pPr>
                      <a:r>
                        <a:rPr lang="en-IN" sz="1400">
                          <a:effectLst/>
                          <a:latin typeface="Times New Roman"/>
                          <a:ea typeface="Calibri"/>
                          <a:cs typeface="Times New Roman"/>
                        </a:rPr>
                        <a:t>Comment5: looks awesome</a:t>
                      </a:r>
                      <a:endParaRPr lang="en-IN" sz="1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50000"/>
                        </a:lnSpc>
                        <a:spcAft>
                          <a:spcPts val="0"/>
                        </a:spcAft>
                      </a:pPr>
                      <a:r>
                        <a:rPr lang="en-IN" sz="1400">
                          <a:effectLst/>
                          <a:latin typeface="Times New Roman"/>
                          <a:ea typeface="Calibri"/>
                          <a:cs typeface="Times New Roman"/>
                        </a:rPr>
                        <a:t>Identified as anti-bullying</a:t>
                      </a:r>
                      <a:endParaRPr lang="en-IN" sz="1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50000"/>
                        </a:lnSpc>
                        <a:spcAft>
                          <a:spcPts val="800"/>
                        </a:spcAft>
                      </a:pPr>
                      <a:r>
                        <a:rPr lang="en-IN" sz="1400" dirty="0">
                          <a:effectLst/>
                          <a:latin typeface="Times New Roman"/>
                          <a:ea typeface="Calibri"/>
                          <a:cs typeface="Times New Roman"/>
                        </a:rPr>
                        <a:t>Your comment is posted Successfully</a:t>
                      </a:r>
                      <a:endParaRPr lang="en-IN" sz="1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9" name="Rectangle 1"/>
          <p:cNvSpPr>
            <a:spLocks noChangeArrowheads="1"/>
          </p:cNvSpPr>
          <p:nvPr/>
        </p:nvSpPr>
        <p:spPr bwMode="auto">
          <a:xfrm>
            <a:off x="3563470" y="5597621"/>
            <a:ext cx="455855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Table : Table of Testcases</a:t>
            </a:r>
            <a:endParaRPr kumimoji="0" lang="en-US" altLang="en-US" sz="1800" b="1" i="0" u="none" strike="noStrike" cap="none" normalizeH="0" baseline="0" dirty="0">
              <a:ln>
                <a:noFill/>
              </a:ln>
              <a:solidFill>
                <a:schemeClr val="tx1"/>
              </a:solidFill>
              <a:effectLst/>
              <a:latin typeface="Arial" pitchFamily="34" charset="0"/>
              <a:cs typeface="Arial" pitchFamily="34" charset="0"/>
            </a:endParaRPr>
          </a:p>
        </p:txBody>
      </p:sp>
      <p:sp>
        <p:nvSpPr>
          <p:cNvPr id="10" name="TextBox 9"/>
          <p:cNvSpPr txBox="1"/>
          <p:nvPr/>
        </p:nvSpPr>
        <p:spPr>
          <a:xfrm>
            <a:off x="1707775" y="1103094"/>
            <a:ext cx="6360459" cy="646331"/>
          </a:xfrm>
          <a:prstGeom prst="rect">
            <a:avLst/>
          </a:prstGeom>
          <a:noFill/>
        </p:spPr>
        <p:txBody>
          <a:bodyPr wrap="square" rtlCol="0">
            <a:spAutoFit/>
          </a:bodyPr>
          <a:lstStyle/>
          <a:p>
            <a:pPr lvl="0"/>
            <a:r>
              <a:rPr lang="en-US" altLang="en-US" b="1" dirty="0">
                <a:latin typeface="Times New Roman" pitchFamily="18" charset="0"/>
                <a:ea typeface="Calibri" pitchFamily="34" charset="0"/>
                <a:cs typeface="Times New Roman" pitchFamily="18" charset="0"/>
              </a:rPr>
              <a:t>The following is the tabular form of testcases:</a:t>
            </a:r>
            <a:endParaRPr lang="en-US" altLang="en-US" sz="1600" b="1" dirty="0">
              <a:latin typeface="Arial" pitchFamily="34" charset="0"/>
              <a:cs typeface="Arial" pitchFamily="34" charset="0"/>
            </a:endParaRPr>
          </a:p>
          <a:p>
            <a:endParaRPr lang="en-IN" dirty="0"/>
          </a:p>
        </p:txBody>
      </p:sp>
    </p:spTree>
    <p:extLst>
      <p:ext uri="{BB962C8B-B14F-4D97-AF65-F5344CB8AC3E}">
        <p14:creationId xmlns:p14="http://schemas.microsoft.com/office/powerpoint/2010/main" val="4123534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F5FDE-423D-2E98-79C7-EECE2014A180}"/>
              </a:ext>
            </a:extLst>
          </p:cNvPr>
          <p:cNvSpPr>
            <a:spLocks noGrp="1"/>
          </p:cNvSpPr>
          <p:nvPr>
            <p:ph type="title"/>
          </p:nvPr>
        </p:nvSpPr>
        <p:spPr>
          <a:xfrm>
            <a:off x="-1" y="9939"/>
            <a:ext cx="12192001" cy="886120"/>
          </a:xfrm>
          <a:solidFill>
            <a:srgbClr val="002060"/>
          </a:solidFill>
        </p:spPr>
        <p:txBody>
          <a:bodyPr>
            <a:normAutofit/>
          </a:bodyPr>
          <a:lstStyle/>
          <a:p>
            <a:pPr algn="ctr"/>
            <a:r>
              <a:rPr lang="en-IN" sz="4000">
                <a:solidFill>
                  <a:schemeClr val="bg1"/>
                </a:solidFill>
                <a:latin typeface="Times New Roman" panose="02020603050405020304" pitchFamily="18" charset="0"/>
                <a:cs typeface="Times New Roman" panose="02020603050405020304" pitchFamily="18" charset="0"/>
              </a:rPr>
              <a:t>results</a:t>
            </a:r>
            <a:endParaRPr lang="en-IN" sz="4000" dirty="0">
              <a:solidFill>
                <a:schemeClr val="bg1"/>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2E6B0F0-378C-35C0-D3FD-2E1734F4C15B}"/>
              </a:ext>
            </a:extLst>
          </p:cNvPr>
          <p:cNvSpPr>
            <a:spLocks noGrp="1"/>
          </p:cNvSpPr>
          <p:nvPr>
            <p:ph type="ftr" sz="quarter" idx="11"/>
          </p:nvPr>
        </p:nvSpPr>
        <p:spPr/>
        <p:txBody>
          <a:bodyPr/>
          <a:lstStyle/>
          <a:p>
            <a:endParaRPr lang="en-IN" altLang="en-US" sz="11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B4ED15B-61C6-551C-0469-4028CA3DEAD3}"/>
              </a:ext>
            </a:extLst>
          </p:cNvPr>
          <p:cNvSpPr>
            <a:spLocks noGrp="1"/>
          </p:cNvSpPr>
          <p:nvPr>
            <p:ph type="sldNum" sz="quarter" idx="12"/>
          </p:nvPr>
        </p:nvSpPr>
        <p:spPr/>
        <p:txBody>
          <a:bodyPr/>
          <a:lstStyle/>
          <a:p>
            <a:fld id="{D57F1E4F-1CFF-5643-939E-217C01CDF565}" type="slidenum">
              <a:rPr lang="en-US" smtClean="0"/>
              <a:t>28</a:t>
            </a:fld>
            <a:endParaRPr lang="en-US" dirty="0"/>
          </a:p>
        </p:txBody>
      </p:sp>
      <p:pic>
        <p:nvPicPr>
          <p:cNvPr id="7" name="Picture 6">
            <a:extLst>
              <a:ext uri="{FF2B5EF4-FFF2-40B4-BE49-F238E27FC236}">
                <a16:creationId xmlns:a16="http://schemas.microsoft.com/office/drawing/2014/main" id="{9D29FCF0-4501-5DA8-3CFD-A85C224B3B81}"/>
              </a:ext>
            </a:extLst>
          </p:cNvPr>
          <p:cNvPicPr>
            <a:picLocks noChangeAspect="1"/>
          </p:cNvPicPr>
          <p:nvPr/>
        </p:nvPicPr>
        <p:blipFill rotWithShape="1">
          <a:blip r:embed="rId2"/>
          <a:srcRect l="11718" t="22917" r="13828" b="6528"/>
          <a:stretch/>
        </p:blipFill>
        <p:spPr>
          <a:xfrm>
            <a:off x="1665707" y="1003813"/>
            <a:ext cx="8093869" cy="4807669"/>
          </a:xfrm>
          <a:prstGeom prst="rect">
            <a:avLst/>
          </a:prstGeom>
        </p:spPr>
      </p:pic>
      <p:sp>
        <p:nvSpPr>
          <p:cNvPr id="3" name="Rectangle 2"/>
          <p:cNvSpPr/>
          <p:nvPr/>
        </p:nvSpPr>
        <p:spPr>
          <a:xfrm>
            <a:off x="2036618" y="5633289"/>
            <a:ext cx="6096000" cy="646331"/>
          </a:xfrm>
          <a:prstGeom prst="rect">
            <a:avLst/>
          </a:prstGeom>
        </p:spPr>
        <p:txBody>
          <a:bodyPr>
            <a:spAutoFit/>
          </a:bodyPr>
          <a:lstStyle/>
          <a:p>
            <a:r>
              <a:rPr lang="en-IN" b="1" dirty="0"/>
              <a:t> </a:t>
            </a:r>
            <a:endParaRPr lang="en-IN" dirty="0"/>
          </a:p>
          <a:p>
            <a:pPr algn="ctr"/>
            <a:r>
              <a:rPr lang="en-IN" dirty="0">
                <a:latin typeface="Times New Roman" panose="02020603050405020304" pitchFamily="18" charset="0"/>
                <a:cs typeface="Times New Roman" panose="02020603050405020304" pitchFamily="18" charset="0"/>
              </a:rPr>
              <a:t>Fig : Result Analysis</a:t>
            </a:r>
          </a:p>
        </p:txBody>
      </p:sp>
    </p:spTree>
    <p:extLst>
      <p:ext uri="{BB962C8B-B14F-4D97-AF65-F5344CB8AC3E}">
        <p14:creationId xmlns:p14="http://schemas.microsoft.com/office/powerpoint/2010/main" val="3134522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F5FDE-423D-2E98-79C7-EECE2014A180}"/>
              </a:ext>
            </a:extLst>
          </p:cNvPr>
          <p:cNvSpPr>
            <a:spLocks noGrp="1"/>
          </p:cNvSpPr>
          <p:nvPr>
            <p:ph type="title"/>
          </p:nvPr>
        </p:nvSpPr>
        <p:spPr>
          <a:xfrm>
            <a:off x="68942" y="0"/>
            <a:ext cx="12123058" cy="1058483"/>
          </a:xfrm>
          <a:solidFill>
            <a:srgbClr val="002060"/>
          </a:solidFill>
        </p:spPr>
        <p:txBody>
          <a:bodyPr>
            <a:normAutofit fontScale="90000"/>
          </a:bodyPr>
          <a:lstStyle/>
          <a:p>
            <a:pPr algn="ctr"/>
            <a:br>
              <a:rPr lang="en-US" sz="4000" b="1" dirty="0">
                <a:solidFill>
                  <a:schemeClr val="bg1"/>
                </a:solidFill>
                <a:latin typeface="Times New Roman" panose="02020603050405020304" pitchFamily="18" charset="0"/>
                <a:cs typeface="Times New Roman" panose="02020603050405020304" pitchFamily="18" charset="0"/>
              </a:rPr>
            </a:br>
            <a:r>
              <a:rPr lang="en-US" sz="4000" b="1" dirty="0">
                <a:solidFill>
                  <a:schemeClr val="bg1"/>
                </a:solidFill>
                <a:latin typeface="Times New Roman" panose="02020603050405020304" pitchFamily="18" charset="0"/>
                <a:cs typeface="Times New Roman" panose="02020603050405020304" pitchFamily="18" charset="0"/>
              </a:rPr>
              <a:t>RESULTS AND DISCUSSIONS</a:t>
            </a:r>
            <a:br>
              <a:rPr lang="en-US" sz="4000" b="1" dirty="0">
                <a:solidFill>
                  <a:schemeClr val="bg1"/>
                </a:solidFill>
                <a:latin typeface="Times New Roman" panose="02020603050405020304" pitchFamily="18" charset="0"/>
                <a:cs typeface="Times New Roman" panose="02020603050405020304" pitchFamily="18" charset="0"/>
              </a:rPr>
            </a:br>
            <a:endParaRPr lang="en-IN" sz="4000" dirty="0">
              <a:solidFill>
                <a:schemeClr val="bg1"/>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2E6B0F0-378C-35C0-D3FD-2E1734F4C15B}"/>
              </a:ext>
            </a:extLst>
          </p:cNvPr>
          <p:cNvSpPr>
            <a:spLocks noGrp="1"/>
          </p:cNvSpPr>
          <p:nvPr>
            <p:ph type="ftr" sz="quarter" idx="11"/>
          </p:nvPr>
        </p:nvSpPr>
        <p:spPr/>
        <p:txBody>
          <a:bodyPr/>
          <a:lstStyle/>
          <a:p>
            <a:endParaRPr lang="en-IN" altLang="en-US" sz="11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B4ED15B-61C6-551C-0469-4028CA3DEAD3}"/>
              </a:ext>
            </a:extLst>
          </p:cNvPr>
          <p:cNvSpPr>
            <a:spLocks noGrp="1"/>
          </p:cNvSpPr>
          <p:nvPr>
            <p:ph type="sldNum" sz="quarter" idx="12"/>
          </p:nvPr>
        </p:nvSpPr>
        <p:spPr/>
        <p:txBody>
          <a:bodyPr/>
          <a:lstStyle/>
          <a:p>
            <a:fld id="{D57F1E4F-1CFF-5643-939E-217C01CDF565}" type="slidenum">
              <a:rPr lang="en-US" smtClean="0"/>
              <a:t>29</a:t>
            </a:fld>
            <a:endParaRPr lang="en-US" dirty="0"/>
          </a:p>
        </p:txBody>
      </p:sp>
      <p:pic>
        <p:nvPicPr>
          <p:cNvPr id="8" name="Picture 7">
            <a:extLst>
              <a:ext uri="{FF2B5EF4-FFF2-40B4-BE49-F238E27FC236}">
                <a16:creationId xmlns:a16="http://schemas.microsoft.com/office/drawing/2014/main" id="{C9295645-1E64-3C61-9B3C-DBBE1481EB88}"/>
              </a:ext>
            </a:extLst>
          </p:cNvPr>
          <p:cNvPicPr>
            <a:picLocks noChangeAspect="1"/>
          </p:cNvPicPr>
          <p:nvPr/>
        </p:nvPicPr>
        <p:blipFill rotWithShape="1">
          <a:blip r:embed="rId2"/>
          <a:srcRect l="11995" t="50000" r="14477" b="35892"/>
          <a:stretch/>
        </p:blipFill>
        <p:spPr>
          <a:xfrm>
            <a:off x="1264957" y="1680209"/>
            <a:ext cx="7954458" cy="1484517"/>
          </a:xfrm>
          <a:prstGeom prst="rect">
            <a:avLst/>
          </a:prstGeom>
        </p:spPr>
      </p:pic>
      <p:pic>
        <p:nvPicPr>
          <p:cNvPr id="9" name="Picture 8">
            <a:extLst>
              <a:ext uri="{FF2B5EF4-FFF2-40B4-BE49-F238E27FC236}">
                <a16:creationId xmlns:a16="http://schemas.microsoft.com/office/drawing/2014/main" id="{D40A1278-3645-820D-9EBD-095CF5884E54}"/>
              </a:ext>
            </a:extLst>
          </p:cNvPr>
          <p:cNvPicPr>
            <a:picLocks noChangeAspect="1"/>
          </p:cNvPicPr>
          <p:nvPr/>
        </p:nvPicPr>
        <p:blipFill rotWithShape="1">
          <a:blip r:embed="rId3"/>
          <a:srcRect l="12879" t="56297" r="15000" b="29596"/>
          <a:stretch/>
        </p:blipFill>
        <p:spPr>
          <a:xfrm>
            <a:off x="1373365" y="3337089"/>
            <a:ext cx="7737641" cy="1204965"/>
          </a:xfrm>
          <a:prstGeom prst="rect">
            <a:avLst/>
          </a:prstGeom>
        </p:spPr>
      </p:pic>
      <p:sp>
        <p:nvSpPr>
          <p:cNvPr id="10" name="Oval 9">
            <a:extLst>
              <a:ext uri="{FF2B5EF4-FFF2-40B4-BE49-F238E27FC236}">
                <a16:creationId xmlns:a16="http://schemas.microsoft.com/office/drawing/2014/main" id="{E9A2B11C-AEA7-A8EA-90BE-D429F9B7A800}"/>
              </a:ext>
            </a:extLst>
          </p:cNvPr>
          <p:cNvSpPr/>
          <p:nvPr/>
        </p:nvSpPr>
        <p:spPr>
          <a:xfrm>
            <a:off x="1911203" y="2819012"/>
            <a:ext cx="1440000" cy="249600"/>
          </a:xfrm>
          <a:prstGeom prst="ellipse">
            <a:avLst/>
          </a:prstGeom>
          <a:solidFill>
            <a:srgbClr val="000000">
              <a:alpha val="5000"/>
            </a:srgbClr>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p:sp>
        <p:nvSpPr>
          <p:cNvPr id="11" name="Oval 10">
            <a:extLst>
              <a:ext uri="{FF2B5EF4-FFF2-40B4-BE49-F238E27FC236}">
                <a16:creationId xmlns:a16="http://schemas.microsoft.com/office/drawing/2014/main" id="{0393E18A-B5BC-211E-014D-A27062CCE992}"/>
              </a:ext>
            </a:extLst>
          </p:cNvPr>
          <p:cNvSpPr/>
          <p:nvPr/>
        </p:nvSpPr>
        <p:spPr>
          <a:xfrm>
            <a:off x="2001203" y="4303131"/>
            <a:ext cx="1260000" cy="238923"/>
          </a:xfrm>
          <a:prstGeom prst="ellipse">
            <a:avLst/>
          </a:prstGeom>
          <a:solidFill>
            <a:srgbClr val="000000">
              <a:alpha val="5000"/>
            </a:srgbClr>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679F68A8-B1B3-0283-F021-92F0D3015945}"/>
                  </a:ext>
                </a:extLst>
              </p14:cNvPr>
              <p14:cNvContentPartPr/>
              <p14:nvPr/>
            </p14:nvContentPartPr>
            <p14:xfrm>
              <a:off x="2444003" y="4029774"/>
              <a:ext cx="360" cy="360"/>
            </p14:xfrm>
          </p:contentPart>
        </mc:Choice>
        <mc:Fallback xmlns="">
          <p:pic>
            <p:nvPicPr>
              <p:cNvPr id="12" name="Ink 11">
                <a:extLst>
                  <a:ext uri="{FF2B5EF4-FFF2-40B4-BE49-F238E27FC236}">
                    <a16:creationId xmlns:a16="http://schemas.microsoft.com/office/drawing/2014/main" id="{679F68A8-B1B3-0283-F021-92F0D3015945}"/>
                  </a:ext>
                </a:extLst>
              </p:cNvPr>
              <p:cNvPicPr/>
              <p:nvPr/>
            </p:nvPicPr>
            <p:blipFill>
              <a:blip r:embed="rId6"/>
              <a:stretch>
                <a:fillRect/>
              </a:stretch>
            </p:blipFill>
            <p:spPr>
              <a:xfrm>
                <a:off x="2435003" y="4020774"/>
                <a:ext cx="18000" cy="18000"/>
              </a:xfrm>
              <a:prstGeom prst="rect">
                <a:avLst/>
              </a:prstGeom>
            </p:spPr>
          </p:pic>
        </mc:Fallback>
      </mc:AlternateContent>
    </p:spTree>
    <p:extLst>
      <p:ext uri="{BB962C8B-B14F-4D97-AF65-F5344CB8AC3E}">
        <p14:creationId xmlns:p14="http://schemas.microsoft.com/office/powerpoint/2010/main" val="3859013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F4C6E-5E38-8884-27B0-9CC81F7D1948}"/>
              </a:ext>
            </a:extLst>
          </p:cNvPr>
          <p:cNvSpPr>
            <a:spLocks noGrp="1"/>
          </p:cNvSpPr>
          <p:nvPr>
            <p:ph type="title"/>
          </p:nvPr>
        </p:nvSpPr>
        <p:spPr>
          <a:xfrm>
            <a:off x="1069848" y="484632"/>
            <a:ext cx="10058400" cy="39206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F2F86538-0259-603D-5A41-B046DAC25C4B}"/>
              </a:ext>
            </a:extLst>
          </p:cNvPr>
          <p:cNvSpPr>
            <a:spLocks noGrp="1"/>
          </p:cNvSpPr>
          <p:nvPr>
            <p:ph idx="1"/>
          </p:nvPr>
        </p:nvSpPr>
        <p:spPr>
          <a:xfrm>
            <a:off x="433633" y="1172778"/>
            <a:ext cx="11065640" cy="5082121"/>
          </a:xfrm>
        </p:spPr>
        <p:txBody>
          <a:bodyPr>
            <a:normAutofit lnSpcReduction="10000"/>
          </a:bodyPr>
          <a:lstStyle/>
          <a:p>
            <a:pPr marL="0" indent="0" algn="just">
              <a:buNone/>
            </a:pPr>
            <a:r>
              <a:rPr lang="en-IN" b="1" dirty="0">
                <a:latin typeface="Times New Roman" panose="02020603050405020304" pitchFamily="18" charset="0"/>
                <a:cs typeface="Times New Roman" panose="02020603050405020304" pitchFamily="18" charset="0"/>
              </a:rPr>
              <a:t>Problem Definition:</a:t>
            </a:r>
          </a:p>
          <a:p>
            <a:pPr marL="0" indent="0" algn="just">
              <a:lnSpc>
                <a:spcPct val="150000"/>
              </a:lnSpc>
              <a:buNone/>
            </a:pPr>
            <a:r>
              <a:rPr lang="en-US" sz="1600" dirty="0">
                <a:latin typeface="Times New Roman" panose="02020603050405020304" pitchFamily="18" charset="0"/>
                <a:cs typeface="Times New Roman" panose="02020603050405020304" pitchFamily="18" charset="0"/>
              </a:rPr>
              <a:t>Develop an ML model that can accurately detect instances of cyberbullying in social media posts and online forums. The model should be trained on a dataset of labeled examples of cyberbullying, and should be able to identify patterns of language, behavior, and context that are indicative of cyberbullying. The goal is to create a tool that can help social media platforms and online communities to proactively identify and address instances of cyberbullying, in order to create safer and more welcoming online environments.</a:t>
            </a:r>
          </a:p>
          <a:p>
            <a:pPr marL="0" indent="0" algn="just">
              <a:lnSpc>
                <a:spcPct val="150000"/>
              </a:lnSpc>
              <a:buNone/>
            </a:pPr>
            <a:r>
              <a:rPr lang="en-US" b="1" dirty="0">
                <a:latin typeface="Times New Roman" panose="02020603050405020304" pitchFamily="18" charset="0"/>
                <a:cs typeface="Times New Roman" panose="02020603050405020304" pitchFamily="18" charset="0"/>
              </a:rPr>
              <a:t>Objective:</a:t>
            </a:r>
          </a:p>
          <a:p>
            <a:pPr algn="just">
              <a:lnSpc>
                <a:spcPct val="150000"/>
              </a:lnSpc>
            </a:pPr>
            <a:r>
              <a:rPr lang="en-US" sz="1600" dirty="0">
                <a:latin typeface="Times New Roman" panose="02020603050405020304" pitchFamily="18" charset="0"/>
                <a:cs typeface="Times New Roman" panose="02020603050405020304" pitchFamily="18" charset="0"/>
              </a:rPr>
              <a:t>Develop an ML model that can accurately detect instances of cyberbullying in real-time across multiple online platforms, including social media, chat rooms, and messaging apps.</a:t>
            </a:r>
          </a:p>
          <a:p>
            <a:pPr algn="just">
              <a:lnSpc>
                <a:spcPct val="150000"/>
              </a:lnSpc>
            </a:pPr>
            <a:r>
              <a:rPr lang="en-US" sz="1600" dirty="0">
                <a:latin typeface="Times New Roman" panose="02020603050405020304" pitchFamily="18" charset="0"/>
                <a:cs typeface="Times New Roman" panose="02020603050405020304" pitchFamily="18" charset="0"/>
              </a:rPr>
              <a:t>Optimize the ML model to reduce false positives and false negatives, and achieve high accuracy in detecting instances of cyberbullying.</a:t>
            </a:r>
          </a:p>
          <a:p>
            <a:pPr algn="just">
              <a:lnSpc>
                <a:spcPct val="150000"/>
              </a:lnSpc>
            </a:pPr>
            <a:r>
              <a:rPr lang="en-US" sz="1600" dirty="0">
                <a:latin typeface="Times New Roman" panose="02020603050405020304" pitchFamily="18" charset="0"/>
                <a:cs typeface="Times New Roman" panose="02020603050405020304" pitchFamily="18" charset="0"/>
              </a:rPr>
              <a:t>Evaluate the effectiveness of the ML model in detecting cyberbullying, and refine the model as needed to improve its performance.</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IN"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8A3764A-BC53-A223-904A-7FA78143F07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87124D7-4A31-2C50-C133-657D4999B188}"/>
              </a:ext>
            </a:extLst>
          </p:cNvPr>
          <p:cNvSpPr>
            <a:spLocks noGrp="1"/>
          </p:cNvSpPr>
          <p:nvPr>
            <p:ph type="sldNum" sz="quarter" idx="12"/>
          </p:nvPr>
        </p:nvSpPr>
        <p:spPr/>
        <p:txBody>
          <a:bodyPr/>
          <a:lstStyle/>
          <a:p>
            <a:fld id="{D57F1E4F-1CFF-5643-939E-217C01CDF565}" type="slidenum">
              <a:rPr lang="en-US" smtClean="0"/>
              <a:t>3</a:t>
            </a:fld>
            <a:endParaRPr lang="en-US" dirty="0"/>
          </a:p>
        </p:txBody>
      </p:sp>
      <p:sp>
        <p:nvSpPr>
          <p:cNvPr id="6" name="Rectangle 5">
            <a:extLst>
              <a:ext uri="{FF2B5EF4-FFF2-40B4-BE49-F238E27FC236}">
                <a16:creationId xmlns:a16="http://schemas.microsoft.com/office/drawing/2014/main" id="{FECC36E9-1223-A1DF-FC44-BF6AD3D9A87E}"/>
              </a:ext>
            </a:extLst>
          </p:cNvPr>
          <p:cNvSpPr>
            <a:spLocks noGrp="1" noRot="1" noChangeAspect="1" noMove="1" noResize="1" noEditPoints="1" noAdjustHandles="1" noChangeArrowheads="1" noChangeShapeType="1" noTextEdit="1"/>
          </p:cNvSpPr>
          <p:nvPr/>
        </p:nvSpPr>
        <p:spPr>
          <a:xfrm>
            <a:off x="635" y="-635"/>
            <a:ext cx="12191365" cy="1064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9FD2D14-0DA3-B788-C5C7-C1F5EA2CBC3B}"/>
              </a:ext>
            </a:extLst>
          </p:cNvPr>
          <p:cNvSpPr txBox="1"/>
          <p:nvPr/>
        </p:nvSpPr>
        <p:spPr>
          <a:xfrm>
            <a:off x="282805" y="188547"/>
            <a:ext cx="10727702" cy="523220"/>
          </a:xfrm>
          <a:prstGeom prst="rect">
            <a:avLst/>
          </a:prstGeom>
          <a:noFill/>
        </p:spPr>
        <p:txBody>
          <a:bodyPr wrap="square" rtlCol="0">
            <a:spAutoFit/>
          </a:bodyPr>
          <a:lstStyle/>
          <a:p>
            <a:pPr algn="ctr"/>
            <a:r>
              <a:rPr lang="en-IN" sz="2800" b="1" dirty="0">
                <a:solidFill>
                  <a:schemeClr val="bg1"/>
                </a:solidFill>
                <a:latin typeface="Times New Roman" panose="02020603050405020304" pitchFamily="18" charset="0"/>
                <a:cs typeface="Times New Roman" panose="02020603050405020304" pitchFamily="18" charset="0"/>
              </a:rPr>
              <a:t>PROBLEM DEFINITION AND OBJECTIVE</a:t>
            </a:r>
          </a:p>
        </p:txBody>
      </p:sp>
    </p:spTree>
    <p:extLst>
      <p:ext uri="{BB962C8B-B14F-4D97-AF65-F5344CB8AC3E}">
        <p14:creationId xmlns:p14="http://schemas.microsoft.com/office/powerpoint/2010/main" val="911927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F5FDE-423D-2E98-79C7-EECE2014A180}"/>
              </a:ext>
            </a:extLst>
          </p:cNvPr>
          <p:cNvSpPr>
            <a:spLocks noGrp="1"/>
          </p:cNvSpPr>
          <p:nvPr>
            <p:ph type="title"/>
          </p:nvPr>
        </p:nvSpPr>
        <p:spPr>
          <a:xfrm>
            <a:off x="68942" y="0"/>
            <a:ext cx="12123058" cy="1058483"/>
          </a:xfrm>
          <a:solidFill>
            <a:srgbClr val="002060"/>
          </a:solidFill>
        </p:spPr>
        <p:txBody>
          <a:bodyPr>
            <a:normAutofit fontScale="90000"/>
          </a:bodyPr>
          <a:lstStyle/>
          <a:p>
            <a:pPr algn="ctr"/>
            <a:br>
              <a:rPr lang="en-US" sz="4000" b="1" dirty="0">
                <a:solidFill>
                  <a:schemeClr val="bg1"/>
                </a:solidFill>
                <a:latin typeface="Times New Roman" panose="02020603050405020304" pitchFamily="18" charset="0"/>
                <a:cs typeface="Times New Roman" panose="02020603050405020304" pitchFamily="18" charset="0"/>
              </a:rPr>
            </a:br>
            <a:r>
              <a:rPr lang="en-US" sz="3600" b="1" dirty="0">
                <a:solidFill>
                  <a:schemeClr val="bg1"/>
                </a:solidFill>
                <a:latin typeface="Times New Roman" panose="02020603050405020304" pitchFamily="18" charset="0"/>
                <a:cs typeface="Times New Roman" panose="02020603050405020304" pitchFamily="18" charset="0"/>
              </a:rPr>
              <a:t>CONCLUSION&amp;FUTURE SCOPE</a:t>
            </a:r>
            <a:br>
              <a:rPr lang="en-US" sz="4000" b="1" dirty="0">
                <a:solidFill>
                  <a:schemeClr val="bg1"/>
                </a:solidFill>
                <a:latin typeface="Times New Roman" panose="02020603050405020304" pitchFamily="18" charset="0"/>
                <a:cs typeface="Times New Roman" panose="02020603050405020304" pitchFamily="18" charset="0"/>
              </a:rPr>
            </a:br>
            <a:endParaRPr lang="en-IN" sz="4000" dirty="0">
              <a:solidFill>
                <a:schemeClr val="bg1"/>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2E6B0F0-378C-35C0-D3FD-2E1734F4C15B}"/>
              </a:ext>
            </a:extLst>
          </p:cNvPr>
          <p:cNvSpPr>
            <a:spLocks noGrp="1"/>
          </p:cNvSpPr>
          <p:nvPr>
            <p:ph type="ftr" sz="quarter" idx="11"/>
          </p:nvPr>
        </p:nvSpPr>
        <p:spPr/>
        <p:txBody>
          <a:bodyPr/>
          <a:lstStyle/>
          <a:p>
            <a:endParaRPr lang="en-IN" altLang="en-US" sz="11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B4ED15B-61C6-551C-0469-4028CA3DEAD3}"/>
              </a:ext>
            </a:extLst>
          </p:cNvPr>
          <p:cNvSpPr>
            <a:spLocks noGrp="1"/>
          </p:cNvSpPr>
          <p:nvPr>
            <p:ph type="sldNum" sz="quarter" idx="12"/>
          </p:nvPr>
        </p:nvSpPr>
        <p:spPr/>
        <p:txBody>
          <a:bodyPr/>
          <a:lstStyle/>
          <a:p>
            <a:fld id="{D57F1E4F-1CFF-5643-939E-217C01CDF565}" type="slidenum">
              <a:rPr lang="en-US" smtClean="0"/>
              <a:t>30</a:t>
            </a:fld>
            <a:endParaRPr lang="en-US" dirty="0"/>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679F68A8-B1B3-0283-F021-92F0D3015945}"/>
                  </a:ext>
                </a:extLst>
              </p14:cNvPr>
              <p14:cNvContentPartPr/>
              <p14:nvPr/>
            </p14:nvContentPartPr>
            <p14:xfrm>
              <a:off x="2444003" y="4029774"/>
              <a:ext cx="360" cy="360"/>
            </p14:xfrm>
          </p:contentPart>
        </mc:Choice>
        <mc:Fallback xmlns="">
          <p:pic>
            <p:nvPicPr>
              <p:cNvPr id="12" name="Ink 11">
                <a:extLst>
                  <a:ext uri="{FF2B5EF4-FFF2-40B4-BE49-F238E27FC236}">
                    <a16:creationId xmlns:a16="http://schemas.microsoft.com/office/drawing/2014/main" id="{679F68A8-B1B3-0283-F021-92F0D3015945}"/>
                  </a:ext>
                </a:extLst>
              </p:cNvPr>
              <p:cNvPicPr/>
              <p:nvPr/>
            </p:nvPicPr>
            <p:blipFill>
              <a:blip r:embed="rId4"/>
              <a:stretch>
                <a:fillRect/>
              </a:stretch>
            </p:blipFill>
            <p:spPr>
              <a:xfrm>
                <a:off x="2435003" y="4020774"/>
                <a:ext cx="18000" cy="18000"/>
              </a:xfrm>
              <a:prstGeom prst="rect">
                <a:avLst/>
              </a:prstGeom>
            </p:spPr>
          </p:pic>
        </mc:Fallback>
      </mc:AlternateContent>
      <p:sp>
        <p:nvSpPr>
          <p:cNvPr id="3" name="TextBox 2">
            <a:extLst>
              <a:ext uri="{FF2B5EF4-FFF2-40B4-BE49-F238E27FC236}">
                <a16:creationId xmlns:a16="http://schemas.microsoft.com/office/drawing/2014/main" id="{BDA48D3E-E0ED-C859-C0B0-9F3760774F40}"/>
              </a:ext>
            </a:extLst>
          </p:cNvPr>
          <p:cNvSpPr txBox="1"/>
          <p:nvPr/>
        </p:nvSpPr>
        <p:spPr>
          <a:xfrm>
            <a:off x="961534" y="1442302"/>
            <a:ext cx="9681328" cy="5016758"/>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In particular, cyberbullying has become more common and has begun to raise significant social issues with the rising prevalence of social media sites and increased social media use by teenagers. There needs to design automatic cyberbullying detection method to avoid bad consequences of cyber harassment. Considering the significance of cyberbullying detection, in this study, we investigated the automated identification of posts on social media related to cyberbullying by considering two features </a:t>
            </a:r>
            <a:r>
              <a:rPr lang="en-US" sz="2000" dirty="0" err="1">
                <a:latin typeface="Times New Roman" panose="02020603050405020304" pitchFamily="18" charset="0"/>
                <a:cs typeface="Times New Roman" panose="02020603050405020304" pitchFamily="18" charset="0"/>
              </a:rPr>
              <a:t>BoW</a:t>
            </a:r>
            <a:r>
              <a:rPr lang="en-US" sz="2000" dirty="0">
                <a:latin typeface="Times New Roman" panose="02020603050405020304" pitchFamily="18" charset="0"/>
                <a:cs typeface="Times New Roman" panose="02020603050405020304" pitchFamily="18" charset="0"/>
              </a:rPr>
              <a:t> and TF-IDF. Four machine learning algorithms are used to identify bullying text and SVM for both </a:t>
            </a:r>
            <a:r>
              <a:rPr lang="en-US" sz="2000" dirty="0" err="1">
                <a:latin typeface="Times New Roman" panose="02020603050405020304" pitchFamily="18" charset="0"/>
                <a:cs typeface="Times New Roman" panose="02020603050405020304" pitchFamily="18" charset="0"/>
              </a:rPr>
              <a:t>BoW</a:t>
            </a:r>
            <a:r>
              <a:rPr lang="en-US" sz="2000" dirty="0">
                <a:latin typeface="Times New Roman" panose="02020603050405020304" pitchFamily="18" charset="0"/>
                <a:cs typeface="Times New Roman" panose="02020603050405020304" pitchFamily="18" charset="0"/>
              </a:rPr>
              <a:t> and TF-IDF. In future we are planning to design a framework for automatic detection and classification of cyberbullying from Bengali texts using deep learning algorithms.</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Future Scope:</a:t>
            </a:r>
          </a:p>
          <a:p>
            <a:pPr algn="just"/>
            <a:r>
              <a:rPr lang="en-US" sz="2000" b="0" i="0" u="none" strike="noStrike" dirty="0">
                <a:solidFill>
                  <a:srgbClr val="000000"/>
                </a:solidFill>
                <a:effectLst/>
                <a:latin typeface="Times New Roman" panose="02020603050405020304" pitchFamily="18" charset="0"/>
                <a:cs typeface="Times New Roman" panose="02020603050405020304" pitchFamily="18" charset="0"/>
              </a:rPr>
              <a:t>As of now, the prediction is limited to text and can be enhanced further to predict the </a:t>
            </a:r>
            <a:r>
              <a:rPr lang="en-US" sz="2000" dirty="0">
                <a:latin typeface="Times New Roman" panose="02020603050405020304" pitchFamily="18" charset="0"/>
                <a:cs typeface="Times New Roman" panose="02020603050405020304" pitchFamily="18" charset="0"/>
              </a:rPr>
              <a:t>Cyberbullying from images, videos and emojis.</a:t>
            </a:r>
          </a:p>
          <a:p>
            <a:pPr algn="just"/>
            <a:r>
              <a:rPr lang="en-US" sz="2000" b="0" i="0" u="none" strike="noStrike" dirty="0">
                <a:solidFill>
                  <a:srgbClr val="000000"/>
                </a:solidFill>
                <a:effectLst/>
                <a:latin typeface="Times New Roman" panose="02020603050405020304" pitchFamily="18" charset="0"/>
              </a:rPr>
              <a:t>The extent of the prediction can be enhanced to even include more languages.</a:t>
            </a:r>
          </a:p>
          <a:p>
            <a:pPr algn="just"/>
            <a:endParaRPr lang="en-US" sz="2000" dirty="0">
              <a:latin typeface="Times New Roman" panose="02020603050405020304" pitchFamily="18"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2978790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57F1E4F-1CFF-5643-939E-217C01CDF565}" type="slidenum">
              <a:rPr lang="en-US" smtClean="0"/>
              <a:t>31</a:t>
            </a:fld>
            <a:endParaRPr lang="en-US" dirty="0"/>
          </a:p>
        </p:txBody>
      </p:sp>
      <p:sp>
        <p:nvSpPr>
          <p:cNvPr id="4" name="Title 1"/>
          <p:cNvSpPr>
            <a:spLocks noGrp="1"/>
          </p:cNvSpPr>
          <p:nvPr>
            <p:ph type="title"/>
          </p:nvPr>
        </p:nvSpPr>
        <p:spPr>
          <a:xfrm>
            <a:off x="113347" y="2807724"/>
            <a:ext cx="11430000" cy="952500"/>
          </a:xfrm>
        </p:spPr>
        <p:txBody>
          <a:bodyPr>
            <a:normAutofit/>
          </a:bodyPr>
          <a:lstStyle/>
          <a:p>
            <a:pPr algn="ctr"/>
            <a:r>
              <a:rPr lang="en-US" sz="4000" b="1" dirty="0">
                <a:solidFill>
                  <a:schemeClr val="tx1"/>
                </a:solidFill>
                <a:latin typeface="Times New Roman" panose="02020603050405020304" pitchFamily="18" charset="0"/>
                <a:cs typeface="Times New Roman" panose="02020603050405020304" pitchFamily="18" charset="0"/>
              </a:rPr>
              <a:t>Thank you</a:t>
            </a:r>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5" name="Footer Placeholder 6"/>
          <p:cNvSpPr>
            <a:spLocks noGrp="1"/>
          </p:cNvSpPr>
          <p:nvPr>
            <p:ph type="ftr" sz="quarter" idx="11"/>
          </p:nvPr>
        </p:nvSpPr>
        <p:spPr>
          <a:xfrm>
            <a:off x="253809" y="6406023"/>
            <a:ext cx="6327648" cy="365125"/>
          </a:xfrm>
        </p:spPr>
        <p:txBody>
          <a:bodyPr>
            <a:normAutofit/>
          </a:bodyPr>
          <a:lstStyle/>
          <a:p>
            <a:endParaRPr lang="en-IN" altLang="en-US" sz="1200" b="1" dirty="0">
              <a:latin typeface="Times New Roman" panose="02020603050405020304" pitchFamily="18" charset="0"/>
              <a:cs typeface="Times New Roman" panose="02020603050405020304" pitchFamily="18" charset="0"/>
            </a:endParaRPr>
          </a:p>
        </p:txBody>
      </p:sp>
      <p:sp>
        <p:nvSpPr>
          <p:cNvPr id="7" name="Rectangle 6"/>
          <p:cNvSpPr>
            <a:spLocks noGrp="1" noRot="1" noChangeAspect="1" noMove="1" noResize="1" noEditPoints="1" noAdjustHandles="1" noChangeArrowheads="1" noChangeShapeType="1" noTextEdit="1"/>
          </p:cNvSpPr>
          <p:nvPr/>
        </p:nvSpPr>
        <p:spPr>
          <a:xfrm>
            <a:off x="3175" y="0"/>
            <a:ext cx="12189460" cy="111442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4919E-E2E2-3971-B3BA-471402F07DF2}"/>
              </a:ext>
            </a:extLst>
          </p:cNvPr>
          <p:cNvSpPr>
            <a:spLocks noGrp="1"/>
          </p:cNvSpPr>
          <p:nvPr>
            <p:ph type="title"/>
          </p:nvPr>
        </p:nvSpPr>
        <p:spPr>
          <a:xfrm>
            <a:off x="0" y="0"/>
            <a:ext cx="12192000" cy="999241"/>
          </a:xfrm>
        </p:spPr>
        <p:txBody>
          <a:bodyPr/>
          <a:lstStyle/>
          <a:p>
            <a:r>
              <a:rPr lang="en-IN" dirty="0"/>
              <a:t>ADVANTAGES</a:t>
            </a:r>
          </a:p>
        </p:txBody>
      </p:sp>
      <p:sp>
        <p:nvSpPr>
          <p:cNvPr id="3" name="Content Placeholder 2">
            <a:extLst>
              <a:ext uri="{FF2B5EF4-FFF2-40B4-BE49-F238E27FC236}">
                <a16:creationId xmlns:a16="http://schemas.microsoft.com/office/drawing/2014/main" id="{A8080EC0-A0F7-B9A2-AA38-9867366E99F0}"/>
              </a:ext>
            </a:extLst>
          </p:cNvPr>
          <p:cNvSpPr>
            <a:spLocks noGrp="1"/>
          </p:cNvSpPr>
          <p:nvPr>
            <p:ph idx="1"/>
          </p:nvPr>
        </p:nvSpPr>
        <p:spPr>
          <a:xfrm>
            <a:off x="721057" y="1403604"/>
            <a:ext cx="10058400" cy="4869180"/>
          </a:xfrm>
        </p:spPr>
        <p:txBody>
          <a:bodyPr>
            <a:normAutofit/>
          </a:bodyPr>
          <a:lstStyle/>
          <a:p>
            <a:pPr marL="0" indent="0" algn="jus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Decision tree techniques are used in the current machine learning application for cyberbullying detection, although this algorithm is ineffective at categorizing the cyberbullying texts.</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Disadvantages of the Existing  System:</a:t>
            </a:r>
          </a:p>
          <a:p>
            <a:pPr marL="342900" indent="-342900" algn="jus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An unstable decision tree might result from a little change in the data that has a huge impact on the decision tree's structure.</a:t>
            </a:r>
          </a:p>
          <a:p>
            <a:pPr marL="342900" indent="-342900" algn="jus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Compared to other algorithms, a decision tree's calculations occasionally become far more complicated.</a:t>
            </a:r>
          </a:p>
          <a:p>
            <a:pPr marL="342900" indent="-342900" algn="jus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It takes more time to train a decision tree model.</a:t>
            </a:r>
          </a:p>
          <a:p>
            <a:pPr marL="342900" indent="-342900" algn="jus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Because of the intricacy and length of time required, decision tree training is relatively expensive.</a:t>
            </a:r>
          </a:p>
          <a:p>
            <a:pPr marL="342900" indent="-342900" algn="jus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Regression and the prediction of continuous values cannot be done effectively with the Decision Tree algorithm.</a:t>
            </a:r>
            <a:endParaRPr lang="en-US" sz="2800" b="1" dirty="0">
              <a:latin typeface="Times New Roman" panose="02020603050405020304" pitchFamily="18" charset="0"/>
              <a:cs typeface="Times New Roman" panose="02020603050405020304" pitchFamily="18" charset="0"/>
            </a:endParaRPr>
          </a:p>
          <a:p>
            <a:pPr marL="0" lvl="0" indent="0">
              <a:buNone/>
            </a:pP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65DA118-6CF0-543F-EDD5-D02ACD3182EB}"/>
              </a:ext>
            </a:extLst>
          </p:cNvPr>
          <p:cNvSpPr>
            <a:spLocks noGrp="1"/>
          </p:cNvSpPr>
          <p:nvPr>
            <p:ph type="ftr" sz="quarter" idx="11"/>
          </p:nvPr>
        </p:nvSpPr>
        <p:spPr/>
        <p:txBody>
          <a:bodyPr/>
          <a:lstStyle/>
          <a:p>
            <a:endParaRPr lang="en-IN" altLang="en-US" sz="11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23E77E0-BE8E-B74A-3C10-ECD6EEF561E8}"/>
              </a:ext>
            </a:extLst>
          </p:cNvPr>
          <p:cNvSpPr>
            <a:spLocks noGrp="1"/>
          </p:cNvSpPr>
          <p:nvPr>
            <p:ph type="sldNum" sz="quarter" idx="12"/>
          </p:nvPr>
        </p:nvSpPr>
        <p:spPr/>
        <p:txBody>
          <a:bodyPr/>
          <a:lstStyle/>
          <a:p>
            <a:fld id="{D57F1E4F-1CFF-5643-939E-217C01CDF565}" type="slidenum">
              <a:rPr lang="en-US" smtClean="0"/>
              <a:t>4</a:t>
            </a:fld>
            <a:endParaRPr lang="en-US" dirty="0"/>
          </a:p>
        </p:txBody>
      </p:sp>
      <p:pic>
        <p:nvPicPr>
          <p:cNvPr id="13" name="Picture 2" descr="https://admin.google.com/u/0/ac/images/logo.gif?uid=109924939541493266436&amp;service=google_gsuite">
            <a:extLst>
              <a:ext uri="{FF2B5EF4-FFF2-40B4-BE49-F238E27FC236}">
                <a16:creationId xmlns:a16="http://schemas.microsoft.com/office/drawing/2014/main" id="{318C2D57-588D-6539-1E5E-8E1F09482B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8209" y="0"/>
            <a:ext cx="1273155" cy="99924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73F2619-69CC-262D-9724-48BA114ECA17}"/>
              </a:ext>
            </a:extLst>
          </p:cNvPr>
          <p:cNvSpPr>
            <a:spLocks noGrp="1" noRot="1" noChangeAspect="1" noMove="1" noResize="1" noEditPoints="1" noAdjustHandles="1" noChangeArrowheads="1" noChangeShapeType="1" noTextEdit="1"/>
          </p:cNvSpPr>
          <p:nvPr/>
        </p:nvSpPr>
        <p:spPr>
          <a:xfrm>
            <a:off x="0" y="0"/>
            <a:ext cx="12192000" cy="106870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dirty="0"/>
          </a:p>
        </p:txBody>
      </p:sp>
      <p:sp>
        <p:nvSpPr>
          <p:cNvPr id="16" name="TextBox 15">
            <a:extLst>
              <a:ext uri="{FF2B5EF4-FFF2-40B4-BE49-F238E27FC236}">
                <a16:creationId xmlns:a16="http://schemas.microsoft.com/office/drawing/2014/main" id="{60F2E587-3383-D051-DE9B-3472CF3263E3}"/>
              </a:ext>
            </a:extLst>
          </p:cNvPr>
          <p:cNvSpPr txBox="1"/>
          <p:nvPr/>
        </p:nvSpPr>
        <p:spPr>
          <a:xfrm>
            <a:off x="3228588" y="220091"/>
            <a:ext cx="5920033" cy="707886"/>
          </a:xfrm>
          <a:prstGeom prst="rect">
            <a:avLst/>
          </a:prstGeom>
          <a:noFill/>
        </p:spPr>
        <p:txBody>
          <a:bodyPr wrap="square" rtlCol="0">
            <a:spAutoFit/>
          </a:bodyPr>
          <a:lstStyle/>
          <a:p>
            <a:pPr algn="ctr"/>
            <a:r>
              <a:rPr lang="en-IN" sz="4000" b="1" dirty="0">
                <a:solidFill>
                  <a:schemeClr val="bg1"/>
                </a:solidFill>
                <a:latin typeface="Times New Roman" panose="02020603050405020304" pitchFamily="18" charset="0"/>
                <a:cs typeface="Times New Roman" panose="02020603050405020304" pitchFamily="18" charset="0"/>
              </a:rPr>
              <a:t>EXISTING MODEL</a:t>
            </a:r>
          </a:p>
        </p:txBody>
      </p:sp>
    </p:spTree>
    <p:extLst>
      <p:ext uri="{BB962C8B-B14F-4D97-AF65-F5344CB8AC3E}">
        <p14:creationId xmlns:p14="http://schemas.microsoft.com/office/powerpoint/2010/main" val="2358305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B898-3FFE-3468-A441-95EE8C388F72}"/>
              </a:ext>
            </a:extLst>
          </p:cNvPr>
          <p:cNvSpPr>
            <a:spLocks noGrp="1"/>
          </p:cNvSpPr>
          <p:nvPr>
            <p:ph type="title"/>
          </p:nvPr>
        </p:nvSpPr>
        <p:spPr>
          <a:xfrm>
            <a:off x="-1" y="0"/>
            <a:ext cx="12192001" cy="1008668"/>
          </a:xfrm>
          <a:solidFill>
            <a:srgbClr val="002060"/>
          </a:solidFill>
        </p:spPr>
        <p:txBody>
          <a:bodyPr>
            <a:normAutofit/>
          </a:bodyPr>
          <a:lstStyle/>
          <a:p>
            <a:pPr algn="ctr"/>
            <a:r>
              <a:rPr lang="en-IN" sz="4000" b="1" dirty="0">
                <a:solidFill>
                  <a:schemeClr val="bg1"/>
                </a:solidFill>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0C62A386-095A-BD36-0BCE-7D9A2224A6DE}"/>
              </a:ext>
            </a:extLst>
          </p:cNvPr>
          <p:cNvSpPr>
            <a:spLocks noGrp="1"/>
          </p:cNvSpPr>
          <p:nvPr>
            <p:ph idx="1"/>
          </p:nvPr>
        </p:nvSpPr>
        <p:spPr>
          <a:xfrm>
            <a:off x="414755" y="1480008"/>
            <a:ext cx="10713493" cy="4692192"/>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The cyberbullying detection structure, which is divided into two main components, is depicted in NLP (Natural Language Processing) refers to the first section, and ML (machine learning) refers to the second section . The raw text cannot be used directly by the machine learning algorithms. Therefore, we must transform the algorithms to vectors or integers before applying them. Thus, for the following stage, the processed data is transformed into a Bag-of-Words. TF-IDF: We also take into account this attribute for our model. A statistical technique called TF-IDF (Term Frequency-Inverse Document Frequency) can assess how pertinent a term is to a document within a collection of documents. We use SMOTE, </a:t>
            </a:r>
            <a:r>
              <a:rPr lang="en-US" sz="2400" dirty="0" err="1">
                <a:latin typeface="Times New Roman" panose="02020603050405020304" pitchFamily="18" charset="0"/>
                <a:cs typeface="Times New Roman" panose="02020603050405020304" pitchFamily="18" charset="0"/>
              </a:rPr>
              <a:t>Xgbooster</a:t>
            </a:r>
            <a:r>
              <a:rPr lang="en-US" sz="2400" dirty="0">
                <a:latin typeface="Times New Roman" panose="02020603050405020304" pitchFamily="18" charset="0"/>
                <a:cs typeface="Times New Roman" panose="02020603050405020304" pitchFamily="18" charset="0"/>
              </a:rPr>
              <a:t> for enhancement. </a:t>
            </a:r>
            <a:endParaRPr lang="en-IN" sz="24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Footer Placeholder 3">
            <a:extLst>
              <a:ext uri="{FF2B5EF4-FFF2-40B4-BE49-F238E27FC236}">
                <a16:creationId xmlns:a16="http://schemas.microsoft.com/office/drawing/2014/main" id="{9D75A4F1-CA58-E59E-67F8-38674BF0536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6916938-2998-FFB7-4778-0471C7137904}"/>
              </a:ext>
            </a:extLst>
          </p:cNvPr>
          <p:cNvSpPr>
            <a:spLocks noGrp="1"/>
          </p:cNvSpPr>
          <p:nvPr>
            <p:ph type="sldNum" sz="quarter" idx="12"/>
          </p:nvPr>
        </p:nvSpPr>
        <p:spPr/>
        <p:txBody>
          <a:bodyPr/>
          <a:lstStyle/>
          <a:p>
            <a:fld id="{D57F1E4F-1CFF-5643-939E-217C01CDF565}" type="slidenum">
              <a:rPr lang="en-US" smtClean="0"/>
              <a:t>5</a:t>
            </a:fld>
            <a:endParaRPr lang="en-US" dirty="0"/>
          </a:p>
        </p:txBody>
      </p:sp>
    </p:spTree>
    <p:extLst>
      <p:ext uri="{BB962C8B-B14F-4D97-AF65-F5344CB8AC3E}">
        <p14:creationId xmlns:p14="http://schemas.microsoft.com/office/powerpoint/2010/main" val="3226451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B898-3FFE-3468-A441-95EE8C388F72}"/>
              </a:ext>
            </a:extLst>
          </p:cNvPr>
          <p:cNvSpPr>
            <a:spLocks noGrp="1"/>
          </p:cNvSpPr>
          <p:nvPr>
            <p:ph type="title"/>
          </p:nvPr>
        </p:nvSpPr>
        <p:spPr>
          <a:xfrm>
            <a:off x="-1" y="0"/>
            <a:ext cx="12192001" cy="1008668"/>
          </a:xfrm>
          <a:solidFill>
            <a:srgbClr val="002060"/>
          </a:solidFill>
        </p:spPr>
        <p:txBody>
          <a:bodyPr>
            <a:normAutofit/>
          </a:bodyPr>
          <a:lstStyle/>
          <a:p>
            <a:pPr algn="ctr"/>
            <a:r>
              <a:rPr lang="en-IN" sz="4000" b="1">
                <a:solidFill>
                  <a:schemeClr val="bg1"/>
                </a:solidFill>
                <a:latin typeface="Times New Roman" panose="02020603050405020304" pitchFamily="18" charset="0"/>
                <a:cs typeface="Times New Roman" panose="02020603050405020304" pitchFamily="18" charset="0"/>
              </a:rPr>
              <a:t> METHODOLOGY </a:t>
            </a:r>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D75A4F1-CA58-E59E-67F8-38674BF0536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6916938-2998-FFB7-4778-0471C7137904}"/>
              </a:ext>
            </a:extLst>
          </p:cNvPr>
          <p:cNvSpPr>
            <a:spLocks noGrp="1"/>
          </p:cNvSpPr>
          <p:nvPr>
            <p:ph type="sldNum" sz="quarter" idx="12"/>
          </p:nvPr>
        </p:nvSpPr>
        <p:spPr/>
        <p:txBody>
          <a:bodyPr/>
          <a:lstStyle/>
          <a:p>
            <a:fld id="{D57F1E4F-1CFF-5643-939E-217C01CDF565}" type="slidenum">
              <a:rPr lang="en-US" smtClean="0"/>
              <a:t>6</a:t>
            </a:fld>
            <a:endParaRPr lang="en-US" dirty="0"/>
          </a:p>
        </p:txBody>
      </p:sp>
      <p:sp>
        <p:nvSpPr>
          <p:cNvPr id="8" name="Content Placeholder 7"/>
          <p:cNvSpPr>
            <a:spLocks noGrp="1"/>
          </p:cNvSpPr>
          <p:nvPr>
            <p:ph idx="1"/>
          </p:nvPr>
        </p:nvSpPr>
        <p:spPr>
          <a:xfrm>
            <a:off x="655093" y="1381819"/>
            <a:ext cx="10223578" cy="4629015"/>
          </a:xfrm>
        </p:spPr>
        <p:txBody>
          <a:bodyPr>
            <a:normAutofit/>
          </a:bodyPr>
          <a:lstStyle/>
          <a:p>
            <a:r>
              <a:rPr lang="en-IN" sz="2400" b="1">
                <a:latin typeface="Times New Roman" panose="02020603050405020304" pitchFamily="18" charset="0"/>
                <a:cs typeface="Times New Roman" panose="02020603050405020304" pitchFamily="18" charset="0"/>
              </a:rPr>
              <a:t>Natural Language processing</a:t>
            </a:r>
            <a:r>
              <a:rPr lang="en-IN" sz="2400">
                <a:latin typeface="Times New Roman" panose="02020603050405020304" pitchFamily="18" charset="0"/>
                <a:cs typeface="Times New Roman" panose="02020603050405020304" pitchFamily="18" charset="0"/>
              </a:rPr>
              <a:t>: The real-world posts or text contain various unnecessary characters or text. For example, numbers or punctuation is irrelevant to bullying detection. Before applying the machine learning algorithms to the comments, we need to clean and prepared them for the detection phase. In this phase, various processing task including removal of all irrelevant characters like stopwords, punctuation and numbers, tokenizations, stemming etc. After the pre-processing, we prepare the two important features of the texts as follows: </a:t>
            </a:r>
          </a:p>
          <a:p>
            <a:pPr marL="0" indent="0">
              <a:buNone/>
            </a:pPr>
            <a:r>
              <a:rPr lang="en-IN" sz="2400">
                <a:latin typeface="Times New Roman" panose="02020603050405020304" pitchFamily="18" charset="0"/>
                <a:cs typeface="Times New Roman" panose="02020603050405020304" pitchFamily="18" charset="0"/>
              </a:rPr>
              <a:t>       1) </a:t>
            </a:r>
            <a:r>
              <a:rPr lang="en-IN" sz="2400" b="1">
                <a:latin typeface="Times New Roman" panose="02020603050405020304" pitchFamily="18" charset="0"/>
                <a:cs typeface="Times New Roman" panose="02020603050405020304" pitchFamily="18" charset="0"/>
              </a:rPr>
              <a:t>Bag-of-Word: </a:t>
            </a:r>
            <a:r>
              <a:rPr lang="en-IN" sz="2400">
                <a:latin typeface="Times New Roman" panose="02020603050405020304" pitchFamily="18" charset="0"/>
                <a:cs typeface="Times New Roman" panose="02020603050405020304" pitchFamily="18" charset="0"/>
              </a:rPr>
              <a:t>The machine learning algorithms cannot work directly with the raw text. So before applying the algorithms we must convert them to vectors or numbers. So, the processed data is converted to Bagof-Words (BoW) for the next phase</a:t>
            </a:r>
            <a:r>
              <a:rPr lang="en-IN" sz="2400"/>
              <a:t>. </a:t>
            </a:r>
            <a:endParaRPr lang="en-I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5434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B898-3FFE-3468-A441-95EE8C388F72}"/>
              </a:ext>
            </a:extLst>
          </p:cNvPr>
          <p:cNvSpPr>
            <a:spLocks noGrp="1"/>
          </p:cNvSpPr>
          <p:nvPr>
            <p:ph type="title"/>
          </p:nvPr>
        </p:nvSpPr>
        <p:spPr>
          <a:xfrm>
            <a:off x="-1" y="0"/>
            <a:ext cx="12192001" cy="1008668"/>
          </a:xfrm>
          <a:solidFill>
            <a:srgbClr val="002060"/>
          </a:solidFill>
        </p:spPr>
        <p:txBody>
          <a:bodyPr>
            <a:normAutofit/>
          </a:bodyPr>
          <a:lstStyle/>
          <a:p>
            <a:pPr algn="ctr"/>
            <a:r>
              <a:rPr lang="en-IN" sz="4000" b="1">
                <a:solidFill>
                  <a:schemeClr val="bg1"/>
                </a:solidFill>
                <a:latin typeface="Times New Roman" panose="02020603050405020304" pitchFamily="18" charset="0"/>
                <a:cs typeface="Times New Roman" panose="02020603050405020304" pitchFamily="18" charset="0"/>
              </a:rPr>
              <a:t> METHODOLOGY </a:t>
            </a:r>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D75A4F1-CA58-E59E-67F8-38674BF0536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6916938-2998-FFB7-4778-0471C7137904}"/>
              </a:ext>
            </a:extLst>
          </p:cNvPr>
          <p:cNvSpPr>
            <a:spLocks noGrp="1"/>
          </p:cNvSpPr>
          <p:nvPr>
            <p:ph type="sldNum" sz="quarter" idx="12"/>
          </p:nvPr>
        </p:nvSpPr>
        <p:spPr/>
        <p:txBody>
          <a:bodyPr/>
          <a:lstStyle/>
          <a:p>
            <a:fld id="{D57F1E4F-1CFF-5643-939E-217C01CDF565}" type="slidenum">
              <a:rPr lang="en-US" smtClean="0"/>
              <a:t>7</a:t>
            </a:fld>
            <a:endParaRPr lang="en-US" dirty="0"/>
          </a:p>
        </p:txBody>
      </p:sp>
      <p:sp>
        <p:nvSpPr>
          <p:cNvPr id="8" name="Content Placeholder 7"/>
          <p:cNvSpPr>
            <a:spLocks noGrp="1"/>
          </p:cNvSpPr>
          <p:nvPr>
            <p:ph idx="1"/>
          </p:nvPr>
        </p:nvSpPr>
        <p:spPr>
          <a:xfrm>
            <a:off x="655093" y="1381819"/>
            <a:ext cx="10223578" cy="4629015"/>
          </a:xfrm>
        </p:spPr>
        <p:txBody>
          <a:bodyPr>
            <a:normAutofit/>
          </a:bodyPr>
          <a:lstStyle/>
          <a:p>
            <a:pPr marL="0" indent="0">
              <a:buNone/>
            </a:pPr>
            <a:r>
              <a:rPr lang="en-IN" sz="2400" b="1">
                <a:latin typeface="Times New Roman" panose="02020603050405020304" pitchFamily="18" charset="0"/>
                <a:cs typeface="Times New Roman" panose="02020603050405020304" pitchFamily="18" charset="0"/>
              </a:rPr>
              <a:t>         2) TF-IDF</a:t>
            </a:r>
            <a:r>
              <a:rPr lang="en-IN" sz="2400">
                <a:latin typeface="Times New Roman" panose="02020603050405020304" pitchFamily="18" charset="0"/>
                <a:cs typeface="Times New Roman" panose="02020603050405020304" pitchFamily="18" charset="0"/>
              </a:rPr>
              <a:t>: This is another feature that we consider for our model. TF-IDF (Term Frequency-Inverse Document Frequency) is a statistical measure that can evaluate how relevant a word is to a document in a collection of documents. In bag of words, every word is given equal importance while in TF-IDF the words that occur more frequently should be given more importance as they are more useful for classification.</a:t>
            </a:r>
          </a:p>
          <a:p>
            <a:pPr marL="0" indent="0">
              <a:buNone/>
            </a:pPr>
            <a:r>
              <a:rPr lang="en-IN" sz="2400">
                <a:latin typeface="Times New Roman" panose="02020603050405020304" pitchFamily="18" charset="0"/>
                <a:cs typeface="Times New Roman" panose="02020603050405020304" pitchFamily="18" charset="0"/>
              </a:rPr>
              <a:t> • </a:t>
            </a:r>
            <a:r>
              <a:rPr lang="en-IN" sz="2400" b="1">
                <a:latin typeface="Times New Roman" panose="02020603050405020304" pitchFamily="18" charset="0"/>
                <a:cs typeface="Times New Roman" panose="02020603050405020304" pitchFamily="18" charset="0"/>
              </a:rPr>
              <a:t>Machine Learning</a:t>
            </a:r>
            <a:r>
              <a:rPr lang="en-IN" sz="2400">
                <a:latin typeface="Times New Roman" panose="02020603050405020304" pitchFamily="18" charset="0"/>
                <a:cs typeface="Times New Roman" panose="02020603050405020304" pitchFamily="18" charset="0"/>
              </a:rPr>
              <a:t>: This module involves in applying various machine learning approaches Random Forest to detect the bullying message and text. The classifier with the highest accuracy is discovered for a particular public cyberbullying dataset</a:t>
            </a:r>
            <a:r>
              <a:rPr lang="en-IN" sz="2400"/>
              <a:t>.</a:t>
            </a:r>
            <a:endParaRPr lang="en-I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6559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D75A4F1-CA58-E59E-67F8-38674BF0536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6916938-2998-FFB7-4778-0471C7137904}"/>
              </a:ext>
            </a:extLst>
          </p:cNvPr>
          <p:cNvSpPr>
            <a:spLocks noGrp="1"/>
          </p:cNvSpPr>
          <p:nvPr>
            <p:ph type="sldNum" sz="quarter" idx="12"/>
          </p:nvPr>
        </p:nvSpPr>
        <p:spPr/>
        <p:txBody>
          <a:bodyPr/>
          <a:lstStyle/>
          <a:p>
            <a:fld id="{D57F1E4F-1CFF-5643-939E-217C01CDF565}" type="slidenum">
              <a:rPr lang="en-US" smtClean="0"/>
              <a:t>8</a:t>
            </a:fld>
            <a:endParaRPr lang="en-US" dirty="0"/>
          </a:p>
        </p:txBody>
      </p:sp>
      <p:pic>
        <p:nvPicPr>
          <p:cNvPr id="7" name="Content Placeholder 6"/>
          <p:cNvPicPr>
            <a:picLocks noGrp="1"/>
          </p:cNvPicPr>
          <p:nvPr>
            <p:ph idx="1"/>
          </p:nvPr>
        </p:nvPicPr>
        <p:blipFill>
          <a:blip r:embed="rId2"/>
          <a:stretch>
            <a:fillRect/>
          </a:stretch>
        </p:blipFill>
        <p:spPr>
          <a:xfrm>
            <a:off x="3803277" y="295835"/>
            <a:ext cx="3563470" cy="4867835"/>
          </a:xfrm>
          <a:prstGeom prst="rect">
            <a:avLst/>
          </a:prstGeom>
        </p:spPr>
      </p:pic>
      <p:sp>
        <p:nvSpPr>
          <p:cNvPr id="8" name="Rectangle 7"/>
          <p:cNvSpPr/>
          <p:nvPr/>
        </p:nvSpPr>
        <p:spPr>
          <a:xfrm>
            <a:off x="3671027" y="5533927"/>
            <a:ext cx="3621504" cy="369332"/>
          </a:xfrm>
          <a:prstGeom prst="rect">
            <a:avLst/>
          </a:prstGeom>
        </p:spPr>
        <p:txBody>
          <a:bodyPr wrap="none">
            <a:spAutoFit/>
          </a:bodyPr>
          <a:lstStyle/>
          <a:p>
            <a:r>
              <a:rPr lang="en-IN" dirty="0"/>
              <a:t> </a:t>
            </a:r>
            <a:r>
              <a:rPr lang="en-IN" dirty="0">
                <a:latin typeface="Times New Roman" panose="02020603050405020304" pitchFamily="18" charset="0"/>
                <a:cs typeface="Times New Roman" panose="02020603050405020304" pitchFamily="18" charset="0"/>
              </a:rPr>
              <a:t>Fig 1 : Natural Language Processing</a:t>
            </a:r>
          </a:p>
        </p:txBody>
      </p:sp>
    </p:spTree>
    <p:extLst>
      <p:ext uri="{BB962C8B-B14F-4D97-AF65-F5344CB8AC3E}">
        <p14:creationId xmlns:p14="http://schemas.microsoft.com/office/powerpoint/2010/main" val="571554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t>9</a:t>
            </a:fld>
            <a:endParaRPr lang="en-US" dirty="0"/>
          </a:p>
        </p:txBody>
      </p:sp>
      <p:sp>
        <p:nvSpPr>
          <p:cNvPr id="6" name="TextBox 5"/>
          <p:cNvSpPr txBox="1"/>
          <p:nvPr/>
        </p:nvSpPr>
        <p:spPr>
          <a:xfrm>
            <a:off x="954741" y="1114051"/>
            <a:ext cx="9991164" cy="4770537"/>
          </a:xfrm>
          <a:prstGeom prst="rect">
            <a:avLst/>
          </a:prstGeom>
          <a:noFill/>
        </p:spPr>
        <p:txBody>
          <a:bodyPr wrap="square" rtlCol="0">
            <a:spAutoFit/>
          </a:bodyPr>
          <a:lstStyle/>
          <a:p>
            <a:r>
              <a:rPr lang="en-IN" sz="2000" b="1">
                <a:latin typeface="Times New Roman" panose="02020603050405020304" pitchFamily="18" charset="0"/>
                <a:cs typeface="Times New Roman" panose="02020603050405020304" pitchFamily="18" charset="0"/>
              </a:rPr>
              <a:t>Random Forest Classifier</a:t>
            </a:r>
            <a:r>
              <a:rPr lang="en-IN" sz="2000">
                <a:latin typeface="Times New Roman" panose="02020603050405020304" pitchFamily="18" charset="0"/>
                <a:cs typeface="Times New Roman" panose="02020603050405020304" pitchFamily="18" charset="0"/>
              </a:rPr>
              <a:t>: Random Forest classifier consists of multiple decision tree classifiers. Each tree gives a class prediction individually. The maximum number of the predicted class is our final result. This classifier is a supervised learning model which provides accurate result because several decision trees are merged to make the outcome. Instead of relying on one decision tree, the random forest takes the prediction from each generated tree and based on the majority votes of predictions, and it decides the final output.</a:t>
            </a:r>
          </a:p>
          <a:p>
            <a:endParaRPr lang="en-IN" sz="2000">
              <a:latin typeface="Times New Roman" panose="02020603050405020304" pitchFamily="18" charset="0"/>
              <a:cs typeface="Times New Roman" panose="02020603050405020304" pitchFamily="18" charset="0"/>
            </a:endParaRPr>
          </a:p>
          <a:p>
            <a:endParaRPr lang="en-IN" sz="2000">
              <a:latin typeface="Times New Roman" panose="02020603050405020304" pitchFamily="18" charset="0"/>
              <a:cs typeface="Times New Roman" panose="02020603050405020304" pitchFamily="18" charset="0"/>
            </a:endParaRPr>
          </a:p>
          <a:p>
            <a:r>
              <a:rPr lang="en-IN" sz="2000" b="1">
                <a:latin typeface="Times New Roman" panose="02020603050405020304" pitchFamily="18" charset="0"/>
                <a:cs typeface="Times New Roman" panose="02020603050405020304" pitchFamily="18" charset="0"/>
              </a:rPr>
              <a:t>XGBoost</a:t>
            </a:r>
            <a:r>
              <a:rPr lang="en-IN" sz="2000">
                <a:latin typeface="Times New Roman" panose="02020603050405020304" pitchFamily="18" charset="0"/>
                <a:cs typeface="Times New Roman" panose="02020603050405020304" pitchFamily="18" charset="0"/>
              </a:rPr>
              <a:t>: Extreme Gradient Boosting is a gradient boosting library in python. It is based on gradient boosted decision trees. It is a boosting algorithm which is used in various competitions like kaggle for improving the model accuracy and robustness. Decision tree-based algorithms are considered best for small/medium structured or tabular data. Building models using XGBoost is quite easy. But improving its efficiency is really hard. We have various parameters in XGBoost, which requires tuning.</a:t>
            </a:r>
          </a:p>
          <a:p>
            <a:endParaRPr lang="en-IN" sz="2400">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9BD9B898-3FFE-3468-A441-95EE8C388F72}"/>
              </a:ext>
            </a:extLst>
          </p:cNvPr>
          <p:cNvSpPr>
            <a:spLocks noGrp="1"/>
          </p:cNvSpPr>
          <p:nvPr>
            <p:ph type="title"/>
          </p:nvPr>
        </p:nvSpPr>
        <p:spPr>
          <a:xfrm>
            <a:off x="-1" y="0"/>
            <a:ext cx="12192001" cy="1008668"/>
          </a:xfrm>
          <a:solidFill>
            <a:srgbClr val="002060"/>
          </a:solidFill>
        </p:spPr>
        <p:txBody>
          <a:bodyPr>
            <a:normAutofit/>
          </a:bodyPr>
          <a:lstStyle/>
          <a:p>
            <a:pPr algn="ctr"/>
            <a:r>
              <a:rPr lang="en-IN" sz="4000" b="1">
                <a:solidFill>
                  <a:schemeClr val="bg1"/>
                </a:solidFill>
                <a:latin typeface="Times New Roman" panose="02020603050405020304" pitchFamily="18" charset="0"/>
                <a:cs typeface="Times New Roman" panose="02020603050405020304" pitchFamily="18" charset="0"/>
              </a:rPr>
              <a:t> </a:t>
            </a:r>
            <a:endParaRPr lang="en-IN"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3601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spDef>
      <a:spPr>
        <a:solidFill>
          <a:srgbClr val="002060"/>
        </a:solidFill>
        <a:ln>
          <a:noFill/>
        </a:ln>
      </a:spPr>
      <a:bodyPr rtlCol="0" anchor="ctr"/>
      <a:lstStyle>
        <a:defPP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1909</TotalTime>
  <Words>1612</Words>
  <Application>Microsoft Office PowerPoint</Application>
  <PresentationFormat>Widescreen</PresentationFormat>
  <Paragraphs>132</Paragraphs>
  <Slides>31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Algerian</vt:lpstr>
      <vt:lpstr>Arial</vt:lpstr>
      <vt:lpstr>Calibri</vt:lpstr>
      <vt:lpstr>Rockwell</vt:lpstr>
      <vt:lpstr>Rockwell Condensed</vt:lpstr>
      <vt:lpstr>Rockwell Extra Bold</vt:lpstr>
      <vt:lpstr>Tahoma</vt:lpstr>
      <vt:lpstr>Times New Roman</vt:lpstr>
      <vt:lpstr>Wingdings</vt:lpstr>
      <vt:lpstr>Wood Type</vt:lpstr>
      <vt:lpstr>PowerPoint Presentation</vt:lpstr>
      <vt:lpstr>ABSTRACT</vt:lpstr>
      <vt:lpstr>PowerPoint Presentation</vt:lpstr>
      <vt:lpstr>ADVANTAGES</vt:lpstr>
      <vt:lpstr>PROPOSED SYSTEM</vt:lpstr>
      <vt:lpstr> METHODOLOGY </vt:lpstr>
      <vt:lpstr> METHODOLOGY </vt:lpstr>
      <vt:lpstr>PowerPoint Presentation</vt:lpstr>
      <vt:lpstr> </vt:lpstr>
      <vt:lpstr>XGBOOST ALGORITHM</vt:lpstr>
      <vt:lpstr>LITERATURE SURVEY</vt:lpstr>
      <vt:lpstr> USE CASE UML DIAGRAM  </vt:lpstr>
      <vt:lpstr>PowerPoint Presentation</vt:lpstr>
      <vt:lpstr>PowerPoint Presentation</vt:lpstr>
      <vt:lpstr>PowerPoint Presentation</vt:lpstr>
      <vt:lpstr>PowerPoint Presentation</vt:lpstr>
      <vt:lpstr>Result Description</vt:lpstr>
      <vt:lpstr>PowerPoint Presentation</vt:lpstr>
      <vt:lpstr>PowerPoint Presentation</vt:lpstr>
      <vt:lpstr>PowerPoint Presentation</vt:lpstr>
      <vt:lpstr>PowerPoint Presentation</vt:lpstr>
      <vt:lpstr>                                                        </vt:lpstr>
      <vt:lpstr>                     </vt:lpstr>
      <vt:lpstr>                                                             </vt:lpstr>
      <vt:lpstr>                                                                     </vt:lpstr>
      <vt:lpstr>                                                              </vt:lpstr>
      <vt:lpstr>outputs</vt:lpstr>
      <vt:lpstr>results</vt:lpstr>
      <vt:lpstr> RESULTS AND DISCUSSIONS </vt:lpstr>
      <vt:lpstr> CONCLUSION&amp;FUTURE SCOPE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sharon</dc:creator>
  <cp:lastModifiedBy>lenovo</cp:lastModifiedBy>
  <cp:revision>27</cp:revision>
  <dcterms:modified xsi:type="dcterms:W3CDTF">2023-06-06T12:45:35Z</dcterms:modified>
</cp:coreProperties>
</file>